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40"/>
  </p:notesMasterIdLst>
  <p:handoutMasterIdLst>
    <p:handoutMasterId r:id="rId41"/>
  </p:handoutMasterIdLst>
  <p:sldIdLst>
    <p:sldId id="402" r:id="rId2"/>
    <p:sldId id="403" r:id="rId3"/>
    <p:sldId id="404" r:id="rId4"/>
    <p:sldId id="405" r:id="rId5"/>
    <p:sldId id="407" r:id="rId6"/>
    <p:sldId id="406" r:id="rId7"/>
    <p:sldId id="408" r:id="rId8"/>
    <p:sldId id="409" r:id="rId9"/>
    <p:sldId id="411" r:id="rId10"/>
    <p:sldId id="413" r:id="rId11"/>
    <p:sldId id="446" r:id="rId12"/>
    <p:sldId id="447" r:id="rId13"/>
    <p:sldId id="448" r:id="rId14"/>
    <p:sldId id="449" r:id="rId15"/>
    <p:sldId id="450" r:id="rId16"/>
    <p:sldId id="451" r:id="rId17"/>
    <p:sldId id="452" r:id="rId18"/>
    <p:sldId id="454" r:id="rId19"/>
    <p:sldId id="453" r:id="rId20"/>
    <p:sldId id="455" r:id="rId21"/>
    <p:sldId id="456" r:id="rId22"/>
    <p:sldId id="457" r:id="rId23"/>
    <p:sldId id="458" r:id="rId24"/>
    <p:sldId id="459" r:id="rId25"/>
    <p:sldId id="460" r:id="rId26"/>
    <p:sldId id="461" r:id="rId27"/>
    <p:sldId id="415" r:id="rId28"/>
    <p:sldId id="416" r:id="rId29"/>
    <p:sldId id="418" r:id="rId30"/>
    <p:sldId id="421" r:id="rId31"/>
    <p:sldId id="422" r:id="rId32"/>
    <p:sldId id="420" r:id="rId33"/>
    <p:sldId id="439" r:id="rId34"/>
    <p:sldId id="423" r:id="rId35"/>
    <p:sldId id="444" r:id="rId36"/>
    <p:sldId id="426" r:id="rId37"/>
    <p:sldId id="442" r:id="rId38"/>
    <p:sldId id="443" r:id="rId39"/>
  </p:sldIdLst>
  <p:sldSz cx="9144000" cy="6858000" type="screen4x3"/>
  <p:notesSz cx="6735763" cy="9866313"/>
  <p:defaultTextStyle>
    <a:defPPr>
      <a:defRPr lang="en-AU"/>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p15:clr>
            <a:srgbClr val="A4A3A4"/>
          </p15:clr>
        </p15:guide>
        <p15:guide id="2" pos="2201">
          <p15:clr>
            <a:srgbClr val="A4A3A4"/>
          </p15:clr>
        </p15:guide>
        <p15:guide id="3" orient="horz" pos="3108">
          <p15:clr>
            <a:srgbClr val="A4A3A4"/>
          </p15:clr>
        </p15:guide>
        <p15:guide id="4" pos="212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33"/>
    <a:srgbClr val="0000FF"/>
    <a:srgbClr val="3333FF"/>
    <a:srgbClr val="000000"/>
    <a:srgbClr val="8C6484"/>
    <a:srgbClr val="340000"/>
    <a:srgbClr val="CC9900"/>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98" autoAdjust="0"/>
    <p:restoredTop sz="78826" autoAdjust="0"/>
  </p:normalViewPr>
  <p:slideViewPr>
    <p:cSldViewPr>
      <p:cViewPr varScale="1">
        <p:scale>
          <a:sx n="71" d="100"/>
          <a:sy n="71" d="100"/>
        </p:scale>
        <p:origin x="162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92"/>
    </p:cViewPr>
  </p:sorterViewPr>
  <p:notesViewPr>
    <p:cSldViewPr>
      <p:cViewPr varScale="1">
        <p:scale>
          <a:sx n="119" d="100"/>
          <a:sy n="119" d="100"/>
        </p:scale>
        <p:origin x="-2128" y="-96"/>
      </p:cViewPr>
      <p:guideLst>
        <p:guide orient="horz" pos="2924"/>
        <p:guide pos="2201"/>
        <p:guide orient="horz" pos="3108"/>
        <p:guide pos="2122"/>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35133-D638-7C4C-82A1-FAC2394A3E88}"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960F390D-81EA-1B41-975E-5C6B396AA633}">
      <dgm:prSet phldrT="[Text]"/>
      <dgm:spPr>
        <a:solidFill>
          <a:schemeClr val="accent2"/>
        </a:solidFill>
      </dgm:spPr>
      <dgm:t>
        <a:bodyPr/>
        <a:lstStyle/>
        <a:p>
          <a:r>
            <a:rPr lang="en-US" b="0" dirty="0">
              <a:solidFill>
                <a:schemeClr val="bg1"/>
              </a:solidFill>
              <a:effectLst>
                <a:outerShdw blurRad="38100" dist="38100" dir="2700000" algn="tl">
                  <a:srgbClr val="000000">
                    <a:alpha val="43137"/>
                  </a:srgbClr>
                </a:outerShdw>
              </a:effectLst>
            </a:rPr>
            <a:t>primary key</a:t>
          </a:r>
        </a:p>
      </dgm:t>
    </dgm:pt>
    <dgm:pt modelId="{74B8D275-1E17-FD4C-814C-3347AF1877DF}" type="parTrans" cxnId="{9B3416D1-1578-114D-8547-7C210DC07B55}">
      <dgm:prSet/>
      <dgm:spPr/>
      <dgm:t>
        <a:bodyPr/>
        <a:lstStyle/>
        <a:p>
          <a:endParaRPr lang="en-US">
            <a:effectLst>
              <a:outerShdw blurRad="38100" dist="38100" dir="2700000" algn="tl">
                <a:srgbClr val="000000">
                  <a:alpha val="43137"/>
                </a:srgbClr>
              </a:outerShdw>
            </a:effectLst>
          </a:endParaRPr>
        </a:p>
      </dgm:t>
    </dgm:pt>
    <dgm:pt modelId="{A1E1F4CE-2043-E241-BEC9-1236E9B85CB0}" type="sibTrans" cxnId="{9B3416D1-1578-114D-8547-7C210DC07B55}">
      <dgm:prSet/>
      <dgm:spPr/>
      <dgm:t>
        <a:bodyPr/>
        <a:lstStyle/>
        <a:p>
          <a:endParaRPr lang="en-US">
            <a:effectLst>
              <a:outerShdw blurRad="38100" dist="38100" dir="2700000" algn="tl">
                <a:srgbClr val="000000">
                  <a:alpha val="43137"/>
                </a:srgbClr>
              </a:outerShdw>
            </a:effectLst>
          </a:endParaRPr>
        </a:p>
      </dgm:t>
    </dgm:pt>
    <dgm:pt modelId="{EF9B3BB3-B38C-6344-831A-2406473EBB4E}">
      <dgm:prSet/>
      <dgm:spPr/>
      <dgm:t>
        <a:bodyPr/>
        <a:lstStyle/>
        <a:p>
          <a:r>
            <a:rPr lang="en-US" dirty="0">
              <a:effectLst>
                <a:outerShdw blurRad="38100" dist="38100" dir="2700000" algn="tl">
                  <a:srgbClr val="000000">
                    <a:alpha val="43137"/>
                  </a:srgbClr>
                </a:outerShdw>
              </a:effectLst>
            </a:rPr>
            <a:t>uniquely identifies a row</a:t>
          </a:r>
        </a:p>
      </dgm:t>
    </dgm:pt>
    <dgm:pt modelId="{6A63971D-508F-6F40-9D2F-8E7B6E1C97E7}" type="parTrans" cxnId="{3941F270-D771-6149-A047-E7C95B3F99C0}">
      <dgm:prSet/>
      <dgm:spPr/>
      <dgm:t>
        <a:bodyPr/>
        <a:lstStyle/>
        <a:p>
          <a:endParaRPr lang="en-US">
            <a:effectLst>
              <a:outerShdw blurRad="38100" dist="38100" dir="2700000" algn="tl">
                <a:srgbClr val="000000">
                  <a:alpha val="43137"/>
                </a:srgbClr>
              </a:outerShdw>
            </a:effectLst>
          </a:endParaRPr>
        </a:p>
      </dgm:t>
    </dgm:pt>
    <dgm:pt modelId="{EB2408E5-286D-2D46-895C-0784FBA931F5}" type="sibTrans" cxnId="{3941F270-D771-6149-A047-E7C95B3F99C0}">
      <dgm:prSet/>
      <dgm:spPr/>
      <dgm:t>
        <a:bodyPr/>
        <a:lstStyle/>
        <a:p>
          <a:endParaRPr lang="en-US">
            <a:effectLst>
              <a:outerShdw blurRad="38100" dist="38100" dir="2700000" algn="tl">
                <a:srgbClr val="000000">
                  <a:alpha val="43137"/>
                </a:srgbClr>
              </a:outerShdw>
            </a:effectLst>
          </a:endParaRPr>
        </a:p>
      </dgm:t>
    </dgm:pt>
    <dgm:pt modelId="{450E551F-B2B5-1B45-9418-67C5348E9471}">
      <dgm:prSet/>
      <dgm:spPr/>
      <dgm:t>
        <a:bodyPr/>
        <a:lstStyle/>
        <a:p>
          <a:r>
            <a:rPr lang="en-US" dirty="0">
              <a:effectLst>
                <a:outerShdw blurRad="38100" dist="38100" dir="2700000" algn="tl">
                  <a:srgbClr val="000000">
                    <a:alpha val="43137"/>
                  </a:srgbClr>
                </a:outerShdw>
              </a:effectLst>
            </a:rPr>
            <a:t>consists of one or more column names</a:t>
          </a:r>
        </a:p>
      </dgm:t>
    </dgm:pt>
    <dgm:pt modelId="{732A81FF-E3A8-6348-98E9-8AF42CF3B3A5}" type="parTrans" cxnId="{650EB436-1DC2-E84A-9D92-BAD0463DBDA9}">
      <dgm:prSet/>
      <dgm:spPr/>
      <dgm:t>
        <a:bodyPr/>
        <a:lstStyle/>
        <a:p>
          <a:endParaRPr lang="en-US">
            <a:effectLst>
              <a:outerShdw blurRad="38100" dist="38100" dir="2700000" algn="tl">
                <a:srgbClr val="000000">
                  <a:alpha val="43137"/>
                </a:srgbClr>
              </a:outerShdw>
            </a:effectLst>
          </a:endParaRPr>
        </a:p>
      </dgm:t>
    </dgm:pt>
    <dgm:pt modelId="{7067ED53-E96F-0347-AFF8-2D182BC9A3B3}" type="sibTrans" cxnId="{650EB436-1DC2-E84A-9D92-BAD0463DBDA9}">
      <dgm:prSet/>
      <dgm:spPr/>
      <dgm:t>
        <a:bodyPr/>
        <a:lstStyle/>
        <a:p>
          <a:endParaRPr lang="en-US">
            <a:effectLst>
              <a:outerShdw blurRad="38100" dist="38100" dir="2700000" algn="tl">
                <a:srgbClr val="000000">
                  <a:alpha val="43137"/>
                </a:srgbClr>
              </a:outerShdw>
            </a:effectLst>
          </a:endParaRPr>
        </a:p>
      </dgm:t>
    </dgm:pt>
    <dgm:pt modelId="{FEE7987C-C3D3-534F-9A41-A79AA57ADF81}">
      <dgm:prSet/>
      <dgm:spPr>
        <a:solidFill>
          <a:schemeClr val="accent2"/>
        </a:solidFill>
      </dgm:spPr>
      <dgm:t>
        <a:bodyPr/>
        <a:lstStyle/>
        <a:p>
          <a:r>
            <a:rPr lang="en-US" dirty="0">
              <a:solidFill>
                <a:schemeClr val="bg1"/>
              </a:solidFill>
              <a:effectLst>
                <a:outerShdw blurRad="38100" dist="38100" dir="2700000" algn="tl">
                  <a:srgbClr val="000000">
                    <a:alpha val="43137"/>
                  </a:srgbClr>
                </a:outerShdw>
              </a:effectLst>
            </a:rPr>
            <a:t>foreign key</a:t>
          </a:r>
        </a:p>
      </dgm:t>
    </dgm:pt>
    <dgm:pt modelId="{1A46FF6C-FF52-4B47-9351-28D86502DBB5}" type="parTrans" cxnId="{448E861B-F25A-6E45-8D41-983E692F4AD2}">
      <dgm:prSet/>
      <dgm:spPr/>
      <dgm:t>
        <a:bodyPr/>
        <a:lstStyle/>
        <a:p>
          <a:endParaRPr lang="en-US">
            <a:effectLst>
              <a:outerShdw blurRad="38100" dist="38100" dir="2700000" algn="tl">
                <a:srgbClr val="000000">
                  <a:alpha val="43137"/>
                </a:srgbClr>
              </a:outerShdw>
            </a:effectLst>
          </a:endParaRPr>
        </a:p>
      </dgm:t>
    </dgm:pt>
    <dgm:pt modelId="{08680945-1699-A440-970F-3B94C1FC6B46}" type="sibTrans" cxnId="{448E861B-F25A-6E45-8D41-983E692F4AD2}">
      <dgm:prSet/>
      <dgm:spPr/>
      <dgm:t>
        <a:bodyPr/>
        <a:lstStyle/>
        <a:p>
          <a:endParaRPr lang="en-US">
            <a:effectLst>
              <a:outerShdw blurRad="38100" dist="38100" dir="2700000" algn="tl">
                <a:srgbClr val="000000">
                  <a:alpha val="43137"/>
                </a:srgbClr>
              </a:outerShdw>
            </a:effectLst>
          </a:endParaRPr>
        </a:p>
      </dgm:t>
    </dgm:pt>
    <dgm:pt modelId="{49307335-3BB3-F64A-8AEB-6EC1950CFF51}">
      <dgm:prSet/>
      <dgm:spPr/>
      <dgm:t>
        <a:bodyPr/>
        <a:lstStyle/>
        <a:p>
          <a:r>
            <a:rPr lang="en-US" dirty="0">
              <a:effectLst>
                <a:outerShdw blurRad="38100" dist="38100" dir="2700000" algn="tl">
                  <a:srgbClr val="000000">
                    <a:alpha val="43137"/>
                  </a:srgbClr>
                </a:outerShdw>
              </a:effectLst>
            </a:rPr>
            <a:t>links one table to attributes in another</a:t>
          </a:r>
        </a:p>
      </dgm:t>
    </dgm:pt>
    <dgm:pt modelId="{81985D14-D57F-B646-B520-143E236C02F5}" type="parTrans" cxnId="{0CF3942B-E78E-4040-B249-DC807BF366A0}">
      <dgm:prSet/>
      <dgm:spPr/>
      <dgm:t>
        <a:bodyPr/>
        <a:lstStyle/>
        <a:p>
          <a:endParaRPr lang="en-US">
            <a:effectLst>
              <a:outerShdw blurRad="38100" dist="38100" dir="2700000" algn="tl">
                <a:srgbClr val="000000">
                  <a:alpha val="43137"/>
                </a:srgbClr>
              </a:outerShdw>
            </a:effectLst>
          </a:endParaRPr>
        </a:p>
      </dgm:t>
    </dgm:pt>
    <dgm:pt modelId="{130B7B32-7051-E046-971B-58503982C1EA}" type="sibTrans" cxnId="{0CF3942B-E78E-4040-B249-DC807BF366A0}">
      <dgm:prSet/>
      <dgm:spPr/>
      <dgm:t>
        <a:bodyPr/>
        <a:lstStyle/>
        <a:p>
          <a:endParaRPr lang="en-US">
            <a:effectLst>
              <a:outerShdw blurRad="38100" dist="38100" dir="2700000" algn="tl">
                <a:srgbClr val="000000">
                  <a:alpha val="43137"/>
                </a:srgbClr>
              </a:outerShdw>
            </a:effectLst>
          </a:endParaRPr>
        </a:p>
      </dgm:t>
    </dgm:pt>
    <dgm:pt modelId="{623B05B2-1965-A44C-B5FB-1C8235B2B6E9}">
      <dgm:prSet/>
      <dgm:spPr>
        <a:solidFill>
          <a:schemeClr val="accent2"/>
        </a:solidFill>
      </dgm:spPr>
      <dgm:t>
        <a:bodyPr/>
        <a:lstStyle/>
        <a:p>
          <a:r>
            <a:rPr lang="en-US" dirty="0">
              <a:solidFill>
                <a:schemeClr val="bg1"/>
              </a:solidFill>
              <a:effectLst>
                <a:outerShdw blurRad="38100" dist="38100" dir="2700000" algn="tl">
                  <a:srgbClr val="000000">
                    <a:alpha val="43137"/>
                  </a:srgbClr>
                </a:outerShdw>
              </a:effectLst>
            </a:rPr>
            <a:t>view / virtual table</a:t>
          </a:r>
        </a:p>
      </dgm:t>
    </dgm:pt>
    <dgm:pt modelId="{A2E0D334-3F66-5E42-891D-5440ABA8881C}" type="parTrans" cxnId="{AD2C400F-7A56-6C4C-841B-63D2F2685C25}">
      <dgm:prSet/>
      <dgm:spPr/>
      <dgm:t>
        <a:bodyPr/>
        <a:lstStyle/>
        <a:p>
          <a:endParaRPr lang="en-US">
            <a:effectLst>
              <a:outerShdw blurRad="38100" dist="38100" dir="2700000" algn="tl">
                <a:srgbClr val="000000">
                  <a:alpha val="43137"/>
                </a:srgbClr>
              </a:outerShdw>
            </a:effectLst>
          </a:endParaRPr>
        </a:p>
      </dgm:t>
    </dgm:pt>
    <dgm:pt modelId="{B17BB5AB-0A02-B146-83CA-A3B7ADA017CC}" type="sibTrans" cxnId="{AD2C400F-7A56-6C4C-841B-63D2F2685C25}">
      <dgm:prSet/>
      <dgm:spPr/>
      <dgm:t>
        <a:bodyPr/>
        <a:lstStyle/>
        <a:p>
          <a:endParaRPr lang="en-US">
            <a:effectLst>
              <a:outerShdw blurRad="38100" dist="38100" dir="2700000" algn="tl">
                <a:srgbClr val="000000">
                  <a:alpha val="43137"/>
                </a:srgbClr>
              </a:outerShdw>
            </a:effectLst>
          </a:endParaRPr>
        </a:p>
      </dgm:t>
    </dgm:pt>
    <dgm:pt modelId="{DB132CB8-B245-E142-841A-6DDC26E12CD2}">
      <dgm:prSet/>
      <dgm:spPr/>
      <dgm:t>
        <a:bodyPr/>
        <a:lstStyle/>
        <a:p>
          <a:r>
            <a:rPr lang="en-US">
              <a:effectLst>
                <a:outerShdw blurRad="38100" dist="38100" dir="2700000" algn="tl">
                  <a:srgbClr val="000000">
                    <a:alpha val="43137"/>
                  </a:srgbClr>
                </a:outerShdw>
              </a:effectLst>
            </a:rPr>
            <a:t>result of a query that returns selected rows and columns from one or more tables</a:t>
          </a:r>
          <a:endParaRPr lang="en-US" dirty="0">
            <a:effectLst>
              <a:outerShdw blurRad="38100" dist="38100" dir="2700000" algn="tl">
                <a:srgbClr val="000000">
                  <a:alpha val="43137"/>
                </a:srgbClr>
              </a:outerShdw>
            </a:effectLst>
          </a:endParaRPr>
        </a:p>
      </dgm:t>
    </dgm:pt>
    <dgm:pt modelId="{D366AB67-E47C-1047-858E-C45E4B047595}" type="parTrans" cxnId="{350F593B-25CE-5646-9557-6F258F73FB8C}">
      <dgm:prSet/>
      <dgm:spPr/>
      <dgm:t>
        <a:bodyPr/>
        <a:lstStyle/>
        <a:p>
          <a:endParaRPr lang="en-US">
            <a:effectLst>
              <a:outerShdw blurRad="38100" dist="38100" dir="2700000" algn="tl">
                <a:srgbClr val="000000">
                  <a:alpha val="43137"/>
                </a:srgbClr>
              </a:outerShdw>
            </a:effectLst>
          </a:endParaRPr>
        </a:p>
      </dgm:t>
    </dgm:pt>
    <dgm:pt modelId="{D3BE2B99-6F50-C24A-BC08-EC5A403639FB}" type="sibTrans" cxnId="{350F593B-25CE-5646-9557-6F258F73FB8C}">
      <dgm:prSet/>
      <dgm:spPr/>
      <dgm:t>
        <a:bodyPr/>
        <a:lstStyle/>
        <a:p>
          <a:endParaRPr lang="en-US">
            <a:effectLst>
              <a:outerShdw blurRad="38100" dist="38100" dir="2700000" algn="tl">
                <a:srgbClr val="000000">
                  <a:alpha val="43137"/>
                </a:srgbClr>
              </a:outerShdw>
            </a:effectLst>
          </a:endParaRPr>
        </a:p>
      </dgm:t>
    </dgm:pt>
    <dgm:pt modelId="{307C79E0-42B7-F74F-9E66-B6B0FC3F4296}" type="pres">
      <dgm:prSet presAssocID="{26835133-D638-7C4C-82A1-FAC2394A3E88}" presName="linear" presStyleCnt="0">
        <dgm:presLayoutVars>
          <dgm:animLvl val="lvl"/>
          <dgm:resizeHandles val="exact"/>
        </dgm:presLayoutVars>
      </dgm:prSet>
      <dgm:spPr/>
    </dgm:pt>
    <dgm:pt modelId="{7F8AABD5-70D7-0449-A833-AAE022172B59}" type="pres">
      <dgm:prSet presAssocID="{960F390D-81EA-1B41-975E-5C6B396AA633}" presName="parentText" presStyleLbl="node1" presStyleIdx="0" presStyleCnt="3" custLinFactNeighborX="1602" custLinFactNeighborY="-13607">
        <dgm:presLayoutVars>
          <dgm:chMax val="0"/>
          <dgm:bulletEnabled val="1"/>
        </dgm:presLayoutVars>
      </dgm:prSet>
      <dgm:spPr/>
    </dgm:pt>
    <dgm:pt modelId="{2698CA58-DBB7-CE4A-B811-ED328DB49D78}" type="pres">
      <dgm:prSet presAssocID="{960F390D-81EA-1B41-975E-5C6B396AA633}" presName="childText" presStyleLbl="revTx" presStyleIdx="0" presStyleCnt="3">
        <dgm:presLayoutVars>
          <dgm:bulletEnabled val="1"/>
        </dgm:presLayoutVars>
      </dgm:prSet>
      <dgm:spPr/>
    </dgm:pt>
    <dgm:pt modelId="{11D4B9BA-90AF-7F43-B176-598D9E9C40F0}" type="pres">
      <dgm:prSet presAssocID="{FEE7987C-C3D3-534F-9A41-A79AA57ADF81}" presName="parentText" presStyleLbl="node1" presStyleIdx="1" presStyleCnt="3">
        <dgm:presLayoutVars>
          <dgm:chMax val="0"/>
          <dgm:bulletEnabled val="1"/>
        </dgm:presLayoutVars>
      </dgm:prSet>
      <dgm:spPr/>
    </dgm:pt>
    <dgm:pt modelId="{D3B1E4CC-71FD-2E43-8C89-826A679F746C}" type="pres">
      <dgm:prSet presAssocID="{FEE7987C-C3D3-534F-9A41-A79AA57ADF81}" presName="childText" presStyleLbl="revTx" presStyleIdx="1" presStyleCnt="3">
        <dgm:presLayoutVars>
          <dgm:bulletEnabled val="1"/>
        </dgm:presLayoutVars>
      </dgm:prSet>
      <dgm:spPr/>
    </dgm:pt>
    <dgm:pt modelId="{11D580D0-2036-634B-94B0-3A6776F9DBF8}" type="pres">
      <dgm:prSet presAssocID="{623B05B2-1965-A44C-B5FB-1C8235B2B6E9}" presName="parentText" presStyleLbl="node1" presStyleIdx="2" presStyleCnt="3">
        <dgm:presLayoutVars>
          <dgm:chMax val="0"/>
          <dgm:bulletEnabled val="1"/>
        </dgm:presLayoutVars>
      </dgm:prSet>
      <dgm:spPr/>
    </dgm:pt>
    <dgm:pt modelId="{78747EB1-0FC1-0A41-86EE-4263DAF13026}" type="pres">
      <dgm:prSet presAssocID="{623B05B2-1965-A44C-B5FB-1C8235B2B6E9}" presName="childText" presStyleLbl="revTx" presStyleIdx="2" presStyleCnt="3">
        <dgm:presLayoutVars>
          <dgm:bulletEnabled val="1"/>
        </dgm:presLayoutVars>
      </dgm:prSet>
      <dgm:spPr/>
    </dgm:pt>
  </dgm:ptLst>
  <dgm:cxnLst>
    <dgm:cxn modelId="{AD2C400F-7A56-6C4C-841B-63D2F2685C25}" srcId="{26835133-D638-7C4C-82A1-FAC2394A3E88}" destId="{623B05B2-1965-A44C-B5FB-1C8235B2B6E9}" srcOrd="2" destOrd="0" parTransId="{A2E0D334-3F66-5E42-891D-5440ABA8881C}" sibTransId="{B17BB5AB-0A02-B146-83CA-A3B7ADA017CC}"/>
    <dgm:cxn modelId="{448E861B-F25A-6E45-8D41-983E692F4AD2}" srcId="{26835133-D638-7C4C-82A1-FAC2394A3E88}" destId="{FEE7987C-C3D3-534F-9A41-A79AA57ADF81}" srcOrd="1" destOrd="0" parTransId="{1A46FF6C-FF52-4B47-9351-28D86502DBB5}" sibTransId="{08680945-1699-A440-970F-3B94C1FC6B46}"/>
    <dgm:cxn modelId="{0CF3942B-E78E-4040-B249-DC807BF366A0}" srcId="{FEE7987C-C3D3-534F-9A41-A79AA57ADF81}" destId="{49307335-3BB3-F64A-8AEB-6EC1950CFF51}" srcOrd="0" destOrd="0" parTransId="{81985D14-D57F-B646-B520-143E236C02F5}" sibTransId="{130B7B32-7051-E046-971B-58503982C1EA}"/>
    <dgm:cxn modelId="{650EB436-1DC2-E84A-9D92-BAD0463DBDA9}" srcId="{960F390D-81EA-1B41-975E-5C6B396AA633}" destId="{450E551F-B2B5-1B45-9418-67C5348E9471}" srcOrd="1" destOrd="0" parTransId="{732A81FF-E3A8-6348-98E9-8AF42CF3B3A5}" sibTransId="{7067ED53-E96F-0347-AFF8-2D182BC9A3B3}"/>
    <dgm:cxn modelId="{350F593B-25CE-5646-9557-6F258F73FB8C}" srcId="{623B05B2-1965-A44C-B5FB-1C8235B2B6E9}" destId="{DB132CB8-B245-E142-841A-6DDC26E12CD2}" srcOrd="0" destOrd="0" parTransId="{D366AB67-E47C-1047-858E-C45E4B047595}" sibTransId="{D3BE2B99-6F50-C24A-BC08-EC5A403639FB}"/>
    <dgm:cxn modelId="{E46A6D41-BD95-0A48-B881-F98B0AE9E2C3}" type="presOf" srcId="{960F390D-81EA-1B41-975E-5C6B396AA633}" destId="{7F8AABD5-70D7-0449-A833-AAE022172B59}" srcOrd="0" destOrd="0" presId="urn:microsoft.com/office/officeart/2005/8/layout/vList2"/>
    <dgm:cxn modelId="{279B6A47-5658-7B4A-9C5B-B06C8A1D2D1A}" type="presOf" srcId="{49307335-3BB3-F64A-8AEB-6EC1950CFF51}" destId="{D3B1E4CC-71FD-2E43-8C89-826A679F746C}" srcOrd="0" destOrd="0" presId="urn:microsoft.com/office/officeart/2005/8/layout/vList2"/>
    <dgm:cxn modelId="{B6047550-15C4-B84A-A347-8037C257947E}" type="presOf" srcId="{FEE7987C-C3D3-534F-9A41-A79AA57ADF81}" destId="{11D4B9BA-90AF-7F43-B176-598D9E9C40F0}" srcOrd="0" destOrd="0" presId="urn:microsoft.com/office/officeart/2005/8/layout/vList2"/>
    <dgm:cxn modelId="{3941F270-D771-6149-A047-E7C95B3F99C0}" srcId="{960F390D-81EA-1B41-975E-5C6B396AA633}" destId="{EF9B3BB3-B38C-6344-831A-2406473EBB4E}" srcOrd="0" destOrd="0" parTransId="{6A63971D-508F-6F40-9D2F-8E7B6E1C97E7}" sibTransId="{EB2408E5-286D-2D46-895C-0784FBA931F5}"/>
    <dgm:cxn modelId="{504263A2-05C5-7F41-AC54-8882F5C24A0C}" type="presOf" srcId="{EF9B3BB3-B38C-6344-831A-2406473EBB4E}" destId="{2698CA58-DBB7-CE4A-B811-ED328DB49D78}" srcOrd="0" destOrd="0" presId="urn:microsoft.com/office/officeart/2005/8/layout/vList2"/>
    <dgm:cxn modelId="{0D734ECA-6F5E-8F48-ABB6-A3BF2683F3CD}" type="presOf" srcId="{DB132CB8-B245-E142-841A-6DDC26E12CD2}" destId="{78747EB1-0FC1-0A41-86EE-4263DAF13026}" srcOrd="0" destOrd="0" presId="urn:microsoft.com/office/officeart/2005/8/layout/vList2"/>
    <dgm:cxn modelId="{9B3416D1-1578-114D-8547-7C210DC07B55}" srcId="{26835133-D638-7C4C-82A1-FAC2394A3E88}" destId="{960F390D-81EA-1B41-975E-5C6B396AA633}" srcOrd="0" destOrd="0" parTransId="{74B8D275-1E17-FD4C-814C-3347AF1877DF}" sibTransId="{A1E1F4CE-2043-E241-BEC9-1236E9B85CB0}"/>
    <dgm:cxn modelId="{EEC8D6D6-D9EF-D741-A8EE-FC891F6D8860}" type="presOf" srcId="{623B05B2-1965-A44C-B5FB-1C8235B2B6E9}" destId="{11D580D0-2036-634B-94B0-3A6776F9DBF8}" srcOrd="0" destOrd="0" presId="urn:microsoft.com/office/officeart/2005/8/layout/vList2"/>
    <dgm:cxn modelId="{C6FE8CDD-1535-4942-9722-45FBBF4A0134}" type="presOf" srcId="{450E551F-B2B5-1B45-9418-67C5348E9471}" destId="{2698CA58-DBB7-CE4A-B811-ED328DB49D78}" srcOrd="0" destOrd="1" presId="urn:microsoft.com/office/officeart/2005/8/layout/vList2"/>
    <dgm:cxn modelId="{E0C984E9-DBEE-4244-BBCD-FC70B8CA7B45}" type="presOf" srcId="{26835133-D638-7C4C-82A1-FAC2394A3E88}" destId="{307C79E0-42B7-F74F-9E66-B6B0FC3F4296}" srcOrd="0" destOrd="0" presId="urn:microsoft.com/office/officeart/2005/8/layout/vList2"/>
    <dgm:cxn modelId="{F3FF3A04-26D4-9445-AC39-C5CDC5D06D8C}" type="presParOf" srcId="{307C79E0-42B7-F74F-9E66-B6B0FC3F4296}" destId="{7F8AABD5-70D7-0449-A833-AAE022172B59}" srcOrd="0" destOrd="0" presId="urn:microsoft.com/office/officeart/2005/8/layout/vList2"/>
    <dgm:cxn modelId="{CD6F1BAE-44B1-2643-802B-DA07E194FC92}" type="presParOf" srcId="{307C79E0-42B7-F74F-9E66-B6B0FC3F4296}" destId="{2698CA58-DBB7-CE4A-B811-ED328DB49D78}" srcOrd="1" destOrd="0" presId="urn:microsoft.com/office/officeart/2005/8/layout/vList2"/>
    <dgm:cxn modelId="{C609A47D-DFDC-354A-AF62-F313E5B2B2BA}" type="presParOf" srcId="{307C79E0-42B7-F74F-9E66-B6B0FC3F4296}" destId="{11D4B9BA-90AF-7F43-B176-598D9E9C40F0}" srcOrd="2" destOrd="0" presId="urn:microsoft.com/office/officeart/2005/8/layout/vList2"/>
    <dgm:cxn modelId="{2912C8E3-71C5-6041-AD4A-27253C978EC4}" type="presParOf" srcId="{307C79E0-42B7-F74F-9E66-B6B0FC3F4296}" destId="{D3B1E4CC-71FD-2E43-8C89-826A679F746C}" srcOrd="3" destOrd="0" presId="urn:microsoft.com/office/officeart/2005/8/layout/vList2"/>
    <dgm:cxn modelId="{02D2EC8F-2387-AE41-99F1-D20B8223D255}" type="presParOf" srcId="{307C79E0-42B7-F74F-9E66-B6B0FC3F4296}" destId="{11D580D0-2036-634B-94B0-3A6776F9DBF8}" srcOrd="4" destOrd="0" presId="urn:microsoft.com/office/officeart/2005/8/layout/vList2"/>
    <dgm:cxn modelId="{4C203804-3C4F-F449-901B-A02BCFB3DBC8}" type="presParOf" srcId="{307C79E0-42B7-F74F-9E66-B6B0FC3F4296}" destId="{78747EB1-0FC1-0A41-86EE-4263DAF1302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329AE-D020-4B4D-8C80-01AD14BB57D1}"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2B7FB4DF-A93B-D649-8729-43A47AD702FD}">
      <dgm:prSet phldrT="[Text]"/>
      <dgm:spPr/>
      <dgm:t>
        <a:bodyPr/>
        <a:lstStyle/>
        <a:p>
          <a:r>
            <a:rPr lang="en-US" dirty="0">
              <a:solidFill>
                <a:schemeClr val="bg1"/>
              </a:solidFill>
              <a:effectLst/>
            </a:rPr>
            <a:t>SQL statements can be used to:</a:t>
          </a:r>
        </a:p>
      </dgm:t>
    </dgm:pt>
    <dgm:pt modelId="{7D7D3C29-E601-7B48-8300-6C4966896A38}" type="parTrans" cxnId="{617DECC6-8F5C-1341-8C5A-ACF86E7765D0}">
      <dgm:prSet/>
      <dgm:spPr/>
      <dgm:t>
        <a:bodyPr/>
        <a:lstStyle/>
        <a:p>
          <a:endParaRPr lang="en-US">
            <a:effectLst/>
          </a:endParaRPr>
        </a:p>
      </dgm:t>
    </dgm:pt>
    <dgm:pt modelId="{A1A5E429-2340-7746-805F-D85EDB7F393A}" type="sibTrans" cxnId="{617DECC6-8F5C-1341-8C5A-ACF86E7765D0}">
      <dgm:prSet/>
      <dgm:spPr/>
      <dgm:t>
        <a:bodyPr/>
        <a:lstStyle/>
        <a:p>
          <a:endParaRPr lang="en-US">
            <a:effectLst/>
          </a:endParaRPr>
        </a:p>
      </dgm:t>
    </dgm:pt>
    <dgm:pt modelId="{21856587-A146-8442-B3FF-1D65E287C1BB}">
      <dgm:prSet/>
      <dgm:spPr/>
      <dgm:t>
        <a:bodyPr/>
        <a:lstStyle/>
        <a:p>
          <a:r>
            <a:rPr lang="en-US">
              <a:effectLst/>
            </a:rPr>
            <a:t>create tables </a:t>
          </a:r>
          <a:endParaRPr lang="en-US" dirty="0">
            <a:effectLst/>
          </a:endParaRPr>
        </a:p>
      </dgm:t>
    </dgm:pt>
    <dgm:pt modelId="{A9872C9E-D942-D042-A54A-9E3ED8BD8A66}" type="parTrans" cxnId="{67595E5A-582C-EB41-9F6F-51066A3D0902}">
      <dgm:prSet/>
      <dgm:spPr/>
      <dgm:t>
        <a:bodyPr/>
        <a:lstStyle/>
        <a:p>
          <a:endParaRPr lang="en-US">
            <a:effectLst/>
          </a:endParaRPr>
        </a:p>
      </dgm:t>
    </dgm:pt>
    <dgm:pt modelId="{8C34D3B0-CD33-3A45-AC20-F312A3A8224A}" type="sibTrans" cxnId="{67595E5A-582C-EB41-9F6F-51066A3D0902}">
      <dgm:prSet/>
      <dgm:spPr/>
      <dgm:t>
        <a:bodyPr/>
        <a:lstStyle/>
        <a:p>
          <a:endParaRPr lang="en-US">
            <a:effectLst/>
          </a:endParaRPr>
        </a:p>
      </dgm:t>
    </dgm:pt>
    <dgm:pt modelId="{E7E540AA-E688-D347-95E9-592A12793212}">
      <dgm:prSet/>
      <dgm:spPr/>
      <dgm:t>
        <a:bodyPr/>
        <a:lstStyle/>
        <a:p>
          <a:r>
            <a:rPr lang="en-US">
              <a:effectLst/>
            </a:rPr>
            <a:t>insert and delete data in tables </a:t>
          </a:r>
          <a:endParaRPr lang="en-US" dirty="0">
            <a:effectLst/>
          </a:endParaRPr>
        </a:p>
      </dgm:t>
    </dgm:pt>
    <dgm:pt modelId="{076AC029-1BA6-F646-A7DB-8D3C639C3A70}" type="parTrans" cxnId="{C34C3295-BC70-BE45-9C04-4961242ECFBE}">
      <dgm:prSet/>
      <dgm:spPr/>
      <dgm:t>
        <a:bodyPr/>
        <a:lstStyle/>
        <a:p>
          <a:endParaRPr lang="en-US">
            <a:effectLst/>
          </a:endParaRPr>
        </a:p>
      </dgm:t>
    </dgm:pt>
    <dgm:pt modelId="{66AB3B76-1E36-A84E-A48E-94605DD39569}" type="sibTrans" cxnId="{C34C3295-BC70-BE45-9C04-4961242ECFBE}">
      <dgm:prSet/>
      <dgm:spPr/>
      <dgm:t>
        <a:bodyPr/>
        <a:lstStyle/>
        <a:p>
          <a:endParaRPr lang="en-US">
            <a:effectLst/>
          </a:endParaRPr>
        </a:p>
      </dgm:t>
    </dgm:pt>
    <dgm:pt modelId="{C364A1C9-BC50-7A4F-958D-06806FB182AE}">
      <dgm:prSet/>
      <dgm:spPr/>
      <dgm:t>
        <a:bodyPr/>
        <a:lstStyle/>
        <a:p>
          <a:r>
            <a:rPr lang="en-US">
              <a:effectLst/>
            </a:rPr>
            <a:t>create views </a:t>
          </a:r>
          <a:endParaRPr lang="en-US" dirty="0">
            <a:effectLst/>
          </a:endParaRPr>
        </a:p>
      </dgm:t>
    </dgm:pt>
    <dgm:pt modelId="{7579968D-85BC-6948-9DC8-6805F1C5FD33}" type="parTrans" cxnId="{A9E154D0-5FBE-C443-B645-B5ABA3C015B5}">
      <dgm:prSet/>
      <dgm:spPr/>
      <dgm:t>
        <a:bodyPr/>
        <a:lstStyle/>
        <a:p>
          <a:endParaRPr lang="en-US">
            <a:effectLst/>
          </a:endParaRPr>
        </a:p>
      </dgm:t>
    </dgm:pt>
    <dgm:pt modelId="{3CDC4511-2132-6241-86A0-3D0E051B1BAB}" type="sibTrans" cxnId="{A9E154D0-5FBE-C443-B645-B5ABA3C015B5}">
      <dgm:prSet/>
      <dgm:spPr/>
      <dgm:t>
        <a:bodyPr/>
        <a:lstStyle/>
        <a:p>
          <a:endParaRPr lang="en-US">
            <a:effectLst/>
          </a:endParaRPr>
        </a:p>
      </dgm:t>
    </dgm:pt>
    <dgm:pt modelId="{FFF468A1-A748-FF48-8F60-17D959AAAB43}">
      <dgm:prSet/>
      <dgm:spPr/>
      <dgm:t>
        <a:bodyPr/>
        <a:lstStyle/>
        <a:p>
          <a:r>
            <a:rPr lang="en-US">
              <a:effectLst/>
            </a:rPr>
            <a:t>retrieve data with query statements</a:t>
          </a:r>
          <a:endParaRPr lang="en-US" dirty="0">
            <a:effectLst/>
          </a:endParaRPr>
        </a:p>
      </dgm:t>
    </dgm:pt>
    <dgm:pt modelId="{09E26048-E3BC-264C-9CC9-5BAAABE63268}" type="parTrans" cxnId="{44CB20DE-2BC3-9547-8FA4-374C1630A89C}">
      <dgm:prSet/>
      <dgm:spPr/>
      <dgm:t>
        <a:bodyPr/>
        <a:lstStyle/>
        <a:p>
          <a:endParaRPr lang="en-US">
            <a:effectLst/>
          </a:endParaRPr>
        </a:p>
      </dgm:t>
    </dgm:pt>
    <dgm:pt modelId="{F2EDC7B4-169C-BD4A-8062-F69804C8996F}" type="sibTrans" cxnId="{44CB20DE-2BC3-9547-8FA4-374C1630A89C}">
      <dgm:prSet/>
      <dgm:spPr/>
      <dgm:t>
        <a:bodyPr/>
        <a:lstStyle/>
        <a:p>
          <a:endParaRPr lang="en-US">
            <a:effectLst/>
          </a:endParaRPr>
        </a:p>
      </dgm:t>
    </dgm:pt>
    <dgm:pt modelId="{2E70F202-7551-944C-B26F-EB341DF96E04}" type="pres">
      <dgm:prSet presAssocID="{C7B329AE-D020-4B4D-8C80-01AD14BB57D1}" presName="Name0" presStyleCnt="0">
        <dgm:presLayoutVars>
          <dgm:dir/>
          <dgm:animLvl val="lvl"/>
          <dgm:resizeHandles val="exact"/>
        </dgm:presLayoutVars>
      </dgm:prSet>
      <dgm:spPr/>
    </dgm:pt>
    <dgm:pt modelId="{59E0E5B2-274F-B041-94D2-52B2742F455E}" type="pres">
      <dgm:prSet presAssocID="{2B7FB4DF-A93B-D649-8729-43A47AD702FD}" presName="composite" presStyleCnt="0"/>
      <dgm:spPr/>
    </dgm:pt>
    <dgm:pt modelId="{5E70569A-157E-B84F-8BE4-052909CE1C9C}" type="pres">
      <dgm:prSet presAssocID="{2B7FB4DF-A93B-D649-8729-43A47AD702FD}" presName="parTx" presStyleLbl="alignNode1" presStyleIdx="0" presStyleCnt="1">
        <dgm:presLayoutVars>
          <dgm:chMax val="0"/>
          <dgm:chPref val="0"/>
          <dgm:bulletEnabled val="1"/>
        </dgm:presLayoutVars>
      </dgm:prSet>
      <dgm:spPr/>
    </dgm:pt>
    <dgm:pt modelId="{8059D32B-B686-2946-9864-E0BC67B6D38C}" type="pres">
      <dgm:prSet presAssocID="{2B7FB4DF-A93B-D649-8729-43A47AD702FD}" presName="desTx" presStyleLbl="alignAccFollowNode1" presStyleIdx="0" presStyleCnt="1">
        <dgm:presLayoutVars>
          <dgm:bulletEnabled val="1"/>
        </dgm:presLayoutVars>
      </dgm:prSet>
      <dgm:spPr/>
    </dgm:pt>
  </dgm:ptLst>
  <dgm:cxnLst>
    <dgm:cxn modelId="{E12AC81A-F6D0-7943-B621-667A38C5952B}" type="presOf" srcId="{C7B329AE-D020-4B4D-8C80-01AD14BB57D1}" destId="{2E70F202-7551-944C-B26F-EB341DF96E04}" srcOrd="0" destOrd="0" presId="urn:microsoft.com/office/officeart/2005/8/layout/hList1"/>
    <dgm:cxn modelId="{BFF32465-7DF0-5A45-969C-173901BCA0DB}" type="presOf" srcId="{2B7FB4DF-A93B-D649-8729-43A47AD702FD}" destId="{5E70569A-157E-B84F-8BE4-052909CE1C9C}" srcOrd="0" destOrd="0" presId="urn:microsoft.com/office/officeart/2005/8/layout/hList1"/>
    <dgm:cxn modelId="{72FD6358-22BF-E74F-B8DD-FD8D54632B5D}" type="presOf" srcId="{FFF468A1-A748-FF48-8F60-17D959AAAB43}" destId="{8059D32B-B686-2946-9864-E0BC67B6D38C}" srcOrd="0" destOrd="3" presId="urn:microsoft.com/office/officeart/2005/8/layout/hList1"/>
    <dgm:cxn modelId="{2052F979-71BE-8348-8024-FFD845BD84B0}" type="presOf" srcId="{C364A1C9-BC50-7A4F-958D-06806FB182AE}" destId="{8059D32B-B686-2946-9864-E0BC67B6D38C}" srcOrd="0" destOrd="2" presId="urn:microsoft.com/office/officeart/2005/8/layout/hList1"/>
    <dgm:cxn modelId="{67595E5A-582C-EB41-9F6F-51066A3D0902}" srcId="{2B7FB4DF-A93B-D649-8729-43A47AD702FD}" destId="{21856587-A146-8442-B3FF-1D65E287C1BB}" srcOrd="0" destOrd="0" parTransId="{A9872C9E-D942-D042-A54A-9E3ED8BD8A66}" sibTransId="{8C34D3B0-CD33-3A45-AC20-F312A3A8224A}"/>
    <dgm:cxn modelId="{C34C3295-BC70-BE45-9C04-4961242ECFBE}" srcId="{2B7FB4DF-A93B-D649-8729-43A47AD702FD}" destId="{E7E540AA-E688-D347-95E9-592A12793212}" srcOrd="1" destOrd="0" parTransId="{076AC029-1BA6-F646-A7DB-8D3C639C3A70}" sibTransId="{66AB3B76-1E36-A84E-A48E-94605DD39569}"/>
    <dgm:cxn modelId="{31BAEDB8-7FBB-864F-9249-130B3D2EEFFA}" type="presOf" srcId="{E7E540AA-E688-D347-95E9-592A12793212}" destId="{8059D32B-B686-2946-9864-E0BC67B6D38C}" srcOrd="0" destOrd="1" presId="urn:microsoft.com/office/officeart/2005/8/layout/hList1"/>
    <dgm:cxn modelId="{1B1E1EC1-0448-E144-9521-B6966B595C5D}" type="presOf" srcId="{21856587-A146-8442-B3FF-1D65E287C1BB}" destId="{8059D32B-B686-2946-9864-E0BC67B6D38C}" srcOrd="0" destOrd="0" presId="urn:microsoft.com/office/officeart/2005/8/layout/hList1"/>
    <dgm:cxn modelId="{617DECC6-8F5C-1341-8C5A-ACF86E7765D0}" srcId="{C7B329AE-D020-4B4D-8C80-01AD14BB57D1}" destId="{2B7FB4DF-A93B-D649-8729-43A47AD702FD}" srcOrd="0" destOrd="0" parTransId="{7D7D3C29-E601-7B48-8300-6C4966896A38}" sibTransId="{A1A5E429-2340-7746-805F-D85EDB7F393A}"/>
    <dgm:cxn modelId="{A9E154D0-5FBE-C443-B645-B5ABA3C015B5}" srcId="{2B7FB4DF-A93B-D649-8729-43A47AD702FD}" destId="{C364A1C9-BC50-7A4F-958D-06806FB182AE}" srcOrd="2" destOrd="0" parTransId="{7579968D-85BC-6948-9DC8-6805F1C5FD33}" sibTransId="{3CDC4511-2132-6241-86A0-3D0E051B1BAB}"/>
    <dgm:cxn modelId="{44CB20DE-2BC3-9547-8FA4-374C1630A89C}" srcId="{2B7FB4DF-A93B-D649-8729-43A47AD702FD}" destId="{FFF468A1-A748-FF48-8F60-17D959AAAB43}" srcOrd="3" destOrd="0" parTransId="{09E26048-E3BC-264C-9CC9-5BAAABE63268}" sibTransId="{F2EDC7B4-169C-BD4A-8062-F69804C8996F}"/>
    <dgm:cxn modelId="{701C3CD0-1516-554E-A728-8487402FA7C2}" type="presParOf" srcId="{2E70F202-7551-944C-B26F-EB341DF96E04}" destId="{59E0E5B2-274F-B041-94D2-52B2742F455E}" srcOrd="0" destOrd="0" presId="urn:microsoft.com/office/officeart/2005/8/layout/hList1"/>
    <dgm:cxn modelId="{60373862-E296-0443-990A-C1B8EB6DCA30}" type="presParOf" srcId="{59E0E5B2-274F-B041-94D2-52B2742F455E}" destId="{5E70569A-157E-B84F-8BE4-052909CE1C9C}" srcOrd="0" destOrd="0" presId="urn:microsoft.com/office/officeart/2005/8/layout/hList1"/>
    <dgm:cxn modelId="{0ED3CEE7-89A7-3D4D-A9E7-75B8F32B07F9}" type="presParOf" srcId="{59E0E5B2-274F-B041-94D2-52B2742F455E}" destId="{8059D32B-B686-2946-9864-E0BC67B6D38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AABD5-70D7-0449-A833-AAE022172B59}">
      <dsp:nvSpPr>
        <dsp:cNvPr id="0" name=""/>
        <dsp:cNvSpPr/>
      </dsp:nvSpPr>
      <dsp:spPr>
        <a:xfrm>
          <a:off x="0" y="0"/>
          <a:ext cx="4495800" cy="67158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bg1"/>
              </a:solidFill>
              <a:effectLst>
                <a:outerShdw blurRad="38100" dist="38100" dir="2700000" algn="tl">
                  <a:srgbClr val="000000">
                    <a:alpha val="43137"/>
                  </a:srgbClr>
                </a:outerShdw>
              </a:effectLst>
            </a:rPr>
            <a:t>primary key</a:t>
          </a:r>
        </a:p>
      </dsp:txBody>
      <dsp:txXfrm>
        <a:off x="32784" y="32784"/>
        <a:ext cx="4430232" cy="606012"/>
      </dsp:txXfrm>
    </dsp:sp>
    <dsp:sp modelId="{2698CA58-DBB7-CE4A-B811-ED328DB49D78}">
      <dsp:nvSpPr>
        <dsp:cNvPr id="0" name=""/>
        <dsp:cNvSpPr/>
      </dsp:nvSpPr>
      <dsp:spPr>
        <a:xfrm>
          <a:off x="0" y="673469"/>
          <a:ext cx="4495800" cy="1072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effectLst>
                <a:outerShdw blurRad="38100" dist="38100" dir="2700000" algn="tl">
                  <a:srgbClr val="000000">
                    <a:alpha val="43137"/>
                  </a:srgbClr>
                </a:outerShdw>
              </a:effectLst>
            </a:rPr>
            <a:t>uniquely identifies a row</a:t>
          </a:r>
        </a:p>
        <a:p>
          <a:pPr marL="228600" lvl="1" indent="-228600" algn="l" defTabSz="977900">
            <a:lnSpc>
              <a:spcPct val="90000"/>
            </a:lnSpc>
            <a:spcBef>
              <a:spcPct val="0"/>
            </a:spcBef>
            <a:spcAft>
              <a:spcPct val="20000"/>
            </a:spcAft>
            <a:buChar char="•"/>
          </a:pPr>
          <a:r>
            <a:rPr lang="en-US" sz="2200" kern="1200" dirty="0">
              <a:effectLst>
                <a:outerShdw blurRad="38100" dist="38100" dir="2700000" algn="tl">
                  <a:srgbClr val="000000">
                    <a:alpha val="43137"/>
                  </a:srgbClr>
                </a:outerShdw>
              </a:effectLst>
            </a:rPr>
            <a:t>consists of one or more column names</a:t>
          </a:r>
        </a:p>
      </dsp:txBody>
      <dsp:txXfrm>
        <a:off x="0" y="673469"/>
        <a:ext cx="4495800" cy="1072260"/>
      </dsp:txXfrm>
    </dsp:sp>
    <dsp:sp modelId="{11D4B9BA-90AF-7F43-B176-598D9E9C40F0}">
      <dsp:nvSpPr>
        <dsp:cNvPr id="0" name=""/>
        <dsp:cNvSpPr/>
      </dsp:nvSpPr>
      <dsp:spPr>
        <a:xfrm>
          <a:off x="0" y="1745730"/>
          <a:ext cx="4495800" cy="67158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effectLst>
                <a:outerShdw blurRad="38100" dist="38100" dir="2700000" algn="tl">
                  <a:srgbClr val="000000">
                    <a:alpha val="43137"/>
                  </a:srgbClr>
                </a:outerShdw>
              </a:effectLst>
            </a:rPr>
            <a:t>foreign key</a:t>
          </a:r>
        </a:p>
      </dsp:txBody>
      <dsp:txXfrm>
        <a:off x="32784" y="1778514"/>
        <a:ext cx="4430232" cy="606012"/>
      </dsp:txXfrm>
    </dsp:sp>
    <dsp:sp modelId="{D3B1E4CC-71FD-2E43-8C89-826A679F746C}">
      <dsp:nvSpPr>
        <dsp:cNvPr id="0" name=""/>
        <dsp:cNvSpPr/>
      </dsp:nvSpPr>
      <dsp:spPr>
        <a:xfrm>
          <a:off x="0" y="2417309"/>
          <a:ext cx="4495800"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effectLst>
                <a:outerShdw blurRad="38100" dist="38100" dir="2700000" algn="tl">
                  <a:srgbClr val="000000">
                    <a:alpha val="43137"/>
                  </a:srgbClr>
                </a:outerShdw>
              </a:effectLst>
            </a:rPr>
            <a:t>links one table to attributes in another</a:t>
          </a:r>
        </a:p>
      </dsp:txBody>
      <dsp:txXfrm>
        <a:off x="0" y="2417309"/>
        <a:ext cx="4495800" cy="695520"/>
      </dsp:txXfrm>
    </dsp:sp>
    <dsp:sp modelId="{11D580D0-2036-634B-94B0-3A6776F9DBF8}">
      <dsp:nvSpPr>
        <dsp:cNvPr id="0" name=""/>
        <dsp:cNvSpPr/>
      </dsp:nvSpPr>
      <dsp:spPr>
        <a:xfrm>
          <a:off x="0" y="3112829"/>
          <a:ext cx="4495800" cy="671580"/>
        </a:xfrm>
        <a:prstGeom prst="roundRect">
          <a:avLst/>
        </a:prstGeom>
        <a:solidFill>
          <a:schemeClr val="accent2"/>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bg1"/>
              </a:solidFill>
              <a:effectLst>
                <a:outerShdw blurRad="38100" dist="38100" dir="2700000" algn="tl">
                  <a:srgbClr val="000000">
                    <a:alpha val="43137"/>
                  </a:srgbClr>
                </a:outerShdw>
              </a:effectLst>
            </a:rPr>
            <a:t>view / virtual table</a:t>
          </a:r>
        </a:p>
      </dsp:txBody>
      <dsp:txXfrm>
        <a:off x="32784" y="3145613"/>
        <a:ext cx="4430232" cy="606012"/>
      </dsp:txXfrm>
    </dsp:sp>
    <dsp:sp modelId="{78747EB1-0FC1-0A41-86EE-4263DAF13026}">
      <dsp:nvSpPr>
        <dsp:cNvPr id="0" name=""/>
        <dsp:cNvSpPr/>
      </dsp:nvSpPr>
      <dsp:spPr>
        <a:xfrm>
          <a:off x="0" y="3784409"/>
          <a:ext cx="4495800"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742"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a:effectLst>
                <a:outerShdw blurRad="38100" dist="38100" dir="2700000" algn="tl">
                  <a:srgbClr val="000000">
                    <a:alpha val="43137"/>
                  </a:srgbClr>
                </a:outerShdw>
              </a:effectLst>
            </a:rPr>
            <a:t>result of a query that returns selected rows and columns from one or more tables</a:t>
          </a:r>
          <a:endParaRPr lang="en-US" sz="2200" kern="1200" dirty="0">
            <a:effectLst>
              <a:outerShdw blurRad="38100" dist="38100" dir="2700000" algn="tl">
                <a:srgbClr val="000000">
                  <a:alpha val="43137"/>
                </a:srgbClr>
              </a:outerShdw>
            </a:effectLst>
          </a:endParaRPr>
        </a:p>
      </dsp:txBody>
      <dsp:txXfrm>
        <a:off x="0" y="3784409"/>
        <a:ext cx="4495800" cy="1014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0569A-157E-B84F-8BE4-052909CE1C9C}">
      <dsp:nvSpPr>
        <dsp:cNvPr id="0" name=""/>
        <dsp:cNvSpPr/>
      </dsp:nvSpPr>
      <dsp:spPr>
        <a:xfrm>
          <a:off x="0" y="27480"/>
          <a:ext cx="6096000" cy="691200"/>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effectLst/>
            </a:rPr>
            <a:t>SQL statements can be used to:</a:t>
          </a:r>
        </a:p>
      </dsp:txBody>
      <dsp:txXfrm>
        <a:off x="0" y="27480"/>
        <a:ext cx="6096000" cy="691200"/>
      </dsp:txXfrm>
    </dsp:sp>
    <dsp:sp modelId="{8059D32B-B686-2946-9864-E0BC67B6D38C}">
      <dsp:nvSpPr>
        <dsp:cNvPr id="0" name=""/>
        <dsp:cNvSpPr/>
      </dsp:nvSpPr>
      <dsp:spPr>
        <a:xfrm>
          <a:off x="0" y="718680"/>
          <a:ext cx="6096000" cy="18446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effectLst/>
            </a:rPr>
            <a:t>create tables </a:t>
          </a:r>
          <a:endParaRPr lang="en-US" sz="2400" kern="1200" dirty="0">
            <a:effectLst/>
          </a:endParaRPr>
        </a:p>
        <a:p>
          <a:pPr marL="228600" lvl="1" indent="-228600" algn="l" defTabSz="1066800">
            <a:lnSpc>
              <a:spcPct val="90000"/>
            </a:lnSpc>
            <a:spcBef>
              <a:spcPct val="0"/>
            </a:spcBef>
            <a:spcAft>
              <a:spcPct val="15000"/>
            </a:spcAft>
            <a:buChar char="•"/>
          </a:pPr>
          <a:r>
            <a:rPr lang="en-US" sz="2400" kern="1200">
              <a:effectLst/>
            </a:rPr>
            <a:t>insert and delete data in tables </a:t>
          </a:r>
          <a:endParaRPr lang="en-US" sz="2400" kern="1200" dirty="0">
            <a:effectLst/>
          </a:endParaRPr>
        </a:p>
        <a:p>
          <a:pPr marL="228600" lvl="1" indent="-228600" algn="l" defTabSz="1066800">
            <a:lnSpc>
              <a:spcPct val="90000"/>
            </a:lnSpc>
            <a:spcBef>
              <a:spcPct val="0"/>
            </a:spcBef>
            <a:spcAft>
              <a:spcPct val="15000"/>
            </a:spcAft>
            <a:buChar char="•"/>
          </a:pPr>
          <a:r>
            <a:rPr lang="en-US" sz="2400" kern="1200">
              <a:effectLst/>
            </a:rPr>
            <a:t>create views </a:t>
          </a:r>
          <a:endParaRPr lang="en-US" sz="2400" kern="1200" dirty="0">
            <a:effectLst/>
          </a:endParaRPr>
        </a:p>
        <a:p>
          <a:pPr marL="228600" lvl="1" indent="-228600" algn="l" defTabSz="1066800">
            <a:lnSpc>
              <a:spcPct val="90000"/>
            </a:lnSpc>
            <a:spcBef>
              <a:spcPct val="0"/>
            </a:spcBef>
            <a:spcAft>
              <a:spcPct val="15000"/>
            </a:spcAft>
            <a:buChar char="•"/>
          </a:pPr>
          <a:r>
            <a:rPr lang="en-US" sz="2400" kern="1200">
              <a:effectLst/>
            </a:rPr>
            <a:t>retrieve data with query statements</a:t>
          </a:r>
          <a:endParaRPr lang="en-US" sz="2400" kern="1200" dirty="0">
            <a:effectLst/>
          </a:endParaRPr>
        </a:p>
      </dsp:txBody>
      <dsp:txXfrm>
        <a:off x="0" y="718680"/>
        <a:ext cx="6096000" cy="184464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2"/>
            <a:ext cx="2918830" cy="493316"/>
          </a:xfrm>
          <a:prstGeom prst="rect">
            <a:avLst/>
          </a:prstGeom>
        </p:spPr>
        <p:txBody>
          <a:bodyPr vert="horz" lIns="92437" tIns="46218" rIns="92437" bIns="46218" rtlCol="0"/>
          <a:lstStyle>
            <a:lvl1pPr algn="l">
              <a:defRPr sz="1200"/>
            </a:lvl1pPr>
          </a:lstStyle>
          <a:p>
            <a:endParaRPr lang="en-US"/>
          </a:p>
        </p:txBody>
      </p:sp>
      <p:sp>
        <p:nvSpPr>
          <p:cNvPr id="3" name="Date Placeholder 2"/>
          <p:cNvSpPr>
            <a:spLocks noGrp="1"/>
          </p:cNvSpPr>
          <p:nvPr>
            <p:ph type="dt" sz="quarter" idx="1"/>
          </p:nvPr>
        </p:nvSpPr>
        <p:spPr>
          <a:xfrm>
            <a:off x="3815378" y="2"/>
            <a:ext cx="2918830" cy="493316"/>
          </a:xfrm>
          <a:prstGeom prst="rect">
            <a:avLst/>
          </a:prstGeom>
        </p:spPr>
        <p:txBody>
          <a:bodyPr vert="horz" lIns="92437" tIns="46218" rIns="92437" bIns="46218" rtlCol="0"/>
          <a:lstStyle>
            <a:lvl1pPr algn="r">
              <a:defRPr sz="1200"/>
            </a:lvl1pPr>
          </a:lstStyle>
          <a:p>
            <a:fld id="{4B7564A2-43F0-4770-8EDE-84AD5A60E935}" type="datetimeFigureOut">
              <a:rPr lang="en-US" smtClean="0"/>
              <a:t>11/22/2017</a:t>
            </a:fld>
            <a:endParaRPr lang="en-US"/>
          </a:p>
        </p:txBody>
      </p:sp>
      <p:sp>
        <p:nvSpPr>
          <p:cNvPr id="4" name="Footer Placeholder 3"/>
          <p:cNvSpPr>
            <a:spLocks noGrp="1"/>
          </p:cNvSpPr>
          <p:nvPr>
            <p:ph type="ftr" sz="quarter" idx="2"/>
          </p:nvPr>
        </p:nvSpPr>
        <p:spPr>
          <a:xfrm>
            <a:off x="4" y="9371286"/>
            <a:ext cx="2918830" cy="493316"/>
          </a:xfrm>
          <a:prstGeom prst="rect">
            <a:avLst/>
          </a:prstGeom>
        </p:spPr>
        <p:txBody>
          <a:bodyPr vert="horz" lIns="92437" tIns="46218" rIns="92437" bIns="46218" rtlCol="0" anchor="b"/>
          <a:lstStyle>
            <a:lvl1pPr algn="l">
              <a:defRPr sz="1200"/>
            </a:lvl1pPr>
          </a:lstStyle>
          <a:p>
            <a:endParaRPr lang="en-US"/>
          </a:p>
        </p:txBody>
      </p:sp>
      <p:sp>
        <p:nvSpPr>
          <p:cNvPr id="5" name="Slide Number Placeholder 4"/>
          <p:cNvSpPr>
            <a:spLocks noGrp="1"/>
          </p:cNvSpPr>
          <p:nvPr>
            <p:ph type="sldNum" sz="quarter" idx="3"/>
          </p:nvPr>
        </p:nvSpPr>
        <p:spPr>
          <a:xfrm>
            <a:off x="3815378" y="9371286"/>
            <a:ext cx="2918830" cy="493316"/>
          </a:xfrm>
          <a:prstGeom prst="rect">
            <a:avLst/>
          </a:prstGeom>
        </p:spPr>
        <p:txBody>
          <a:bodyPr vert="horz" lIns="92437" tIns="46218" rIns="92437" bIns="46218" rtlCol="0" anchor="b"/>
          <a:lstStyle>
            <a:lvl1pPr algn="r">
              <a:defRPr sz="1200"/>
            </a:lvl1pPr>
          </a:lstStyle>
          <a:p>
            <a:fld id="{F8FA9BA9-05CD-4B8E-9598-56888303459E}" type="slidenum">
              <a:rPr lang="en-US" smtClean="0"/>
              <a:t>‹#›</a:t>
            </a:fld>
            <a:endParaRPr lang="en-US"/>
          </a:p>
        </p:txBody>
      </p:sp>
    </p:spTree>
    <p:extLst>
      <p:ext uri="{BB962C8B-B14F-4D97-AF65-F5344CB8AC3E}">
        <p14:creationId xmlns:p14="http://schemas.microsoft.com/office/powerpoint/2010/main" val="12905211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4" y="2"/>
            <a:ext cx="2918830" cy="493316"/>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defRPr sz="1200">
                <a:latin typeface="Arial" pitchFamily="-108" charset="0"/>
              </a:defRPr>
            </a:lvl1pPr>
          </a:lstStyle>
          <a:p>
            <a:pPr>
              <a:defRPr/>
            </a:pPr>
            <a:endParaRPr lang="en-AU"/>
          </a:p>
        </p:txBody>
      </p:sp>
      <p:sp>
        <p:nvSpPr>
          <p:cNvPr id="22531" name="Rectangle 3"/>
          <p:cNvSpPr>
            <a:spLocks noGrp="1" noChangeArrowheads="1"/>
          </p:cNvSpPr>
          <p:nvPr>
            <p:ph type="dt" idx="1"/>
          </p:nvPr>
        </p:nvSpPr>
        <p:spPr bwMode="auto">
          <a:xfrm>
            <a:off x="3815378" y="2"/>
            <a:ext cx="2918830" cy="493316"/>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lvl1pPr algn="r">
              <a:defRPr sz="1200">
                <a:latin typeface="Arial" pitchFamily="-108" charset="0"/>
              </a:defRPr>
            </a:lvl1pPr>
          </a:lstStyle>
          <a:p>
            <a:pPr>
              <a:defRPr/>
            </a:pPr>
            <a:endParaRPr lang="en-AU"/>
          </a:p>
        </p:txBody>
      </p:sp>
      <p:sp>
        <p:nvSpPr>
          <p:cNvPr id="14340" name="Rectangle 4"/>
          <p:cNvSpPr>
            <a:spLocks noGrp="1" noRot="1" noChangeAspect="1" noChangeArrowheads="1" noTextEdit="1"/>
          </p:cNvSpPr>
          <p:nvPr>
            <p:ph type="sldImg" idx="2"/>
          </p:nvPr>
        </p:nvSpPr>
        <p:spPr bwMode="auto">
          <a:xfrm>
            <a:off x="901700" y="738188"/>
            <a:ext cx="4933950" cy="3700462"/>
          </a:xfrm>
          <a:prstGeom prst="rect">
            <a:avLst/>
          </a:prstGeom>
          <a:noFill/>
          <a:ln w="9525">
            <a:solidFill>
              <a:srgbClr val="000000"/>
            </a:solidFill>
            <a:miter lim="800000"/>
            <a:headEnd/>
            <a:tailEnd/>
          </a:ln>
        </p:spPr>
      </p:sp>
      <p:sp>
        <p:nvSpPr>
          <p:cNvPr id="22533" name="Rectangle 5"/>
          <p:cNvSpPr>
            <a:spLocks noGrp="1" noChangeArrowheads="1"/>
          </p:cNvSpPr>
          <p:nvPr>
            <p:ph type="body" sz="quarter" idx="3"/>
          </p:nvPr>
        </p:nvSpPr>
        <p:spPr bwMode="auto">
          <a:xfrm>
            <a:off x="673577" y="4686500"/>
            <a:ext cx="5388610" cy="4439841"/>
          </a:xfrm>
          <a:prstGeom prst="rect">
            <a:avLst/>
          </a:prstGeom>
          <a:noFill/>
          <a:ln w="9525">
            <a:noFill/>
            <a:miter lim="800000"/>
            <a:headEnd/>
            <a:tailEnd/>
          </a:ln>
          <a:effectLst/>
        </p:spPr>
        <p:txBody>
          <a:bodyPr vert="horz" wrap="square" lIns="92437" tIns="46218" rIns="92437" bIns="46218"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p:cNvSpPr>
            <a:spLocks noGrp="1" noChangeArrowheads="1"/>
          </p:cNvSpPr>
          <p:nvPr>
            <p:ph type="ftr" sz="quarter" idx="4"/>
          </p:nvPr>
        </p:nvSpPr>
        <p:spPr bwMode="auto">
          <a:xfrm>
            <a:off x="4" y="9371286"/>
            <a:ext cx="2918830" cy="493316"/>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defRPr sz="1200">
                <a:latin typeface="Arial" pitchFamily="-108" charset="0"/>
              </a:defRPr>
            </a:lvl1pPr>
          </a:lstStyle>
          <a:p>
            <a:pPr>
              <a:defRPr/>
            </a:pPr>
            <a:endParaRPr lang="en-AU"/>
          </a:p>
        </p:txBody>
      </p:sp>
      <p:sp>
        <p:nvSpPr>
          <p:cNvPr id="22535" name="Rectangle 7"/>
          <p:cNvSpPr>
            <a:spLocks noGrp="1" noChangeArrowheads="1"/>
          </p:cNvSpPr>
          <p:nvPr>
            <p:ph type="sldNum" sz="quarter" idx="5"/>
          </p:nvPr>
        </p:nvSpPr>
        <p:spPr bwMode="auto">
          <a:xfrm>
            <a:off x="3815378" y="9371286"/>
            <a:ext cx="2918830" cy="493316"/>
          </a:xfrm>
          <a:prstGeom prst="rect">
            <a:avLst/>
          </a:prstGeom>
          <a:noFill/>
          <a:ln w="9525">
            <a:noFill/>
            <a:miter lim="800000"/>
            <a:headEnd/>
            <a:tailEnd/>
          </a:ln>
          <a:effectLst/>
        </p:spPr>
        <p:txBody>
          <a:bodyPr vert="horz" wrap="square" lIns="92437" tIns="46218" rIns="92437" bIns="46218" numCol="1" anchor="b" anchorCtr="0" compatLnSpc="1">
            <a:prstTxWarp prst="textNoShape">
              <a:avLst/>
            </a:prstTxWarp>
          </a:bodyPr>
          <a:lstStyle>
            <a:lvl1pPr algn="r">
              <a:defRPr sz="1200">
                <a:latin typeface="Arial" pitchFamily="-108" charset="0"/>
              </a:defRPr>
            </a:lvl1pPr>
          </a:lstStyle>
          <a:p>
            <a:pPr>
              <a:defRPr/>
            </a:pPr>
            <a:fld id="{9FA45A9E-7761-3846-9783-F10EE5B548CC}" type="slidenum">
              <a:rPr lang="en-AU"/>
              <a:pPr>
                <a:defRPr/>
              </a:pPr>
              <a:t>‹#›</a:t>
            </a:fld>
            <a:endParaRPr lang="en-AU"/>
          </a:p>
        </p:txBody>
      </p:sp>
    </p:spTree>
    <p:extLst>
      <p:ext uri="{BB962C8B-B14F-4D97-AF65-F5344CB8AC3E}">
        <p14:creationId xmlns:p14="http://schemas.microsoft.com/office/powerpoint/2010/main" val="41811602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8" charset="0"/>
        <a:ea typeface="ＭＳ Ｐゴシック" pitchFamily="33" charset="-128"/>
        <a:cs typeface="ＭＳ Ｐゴシック" pitchFamily="33" charset="-128"/>
      </a:defRPr>
    </a:lvl1pPr>
    <a:lvl2pPr marL="4572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2pPr>
    <a:lvl3pPr marL="9144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3pPr>
    <a:lvl4pPr marL="13716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4pPr>
    <a:lvl5pPr marL="1828800" algn="l" rtl="0" eaLnBrk="0" fontAlgn="base" hangingPunct="0">
      <a:spcBef>
        <a:spcPct val="30000"/>
      </a:spcBef>
      <a:spcAft>
        <a:spcPct val="0"/>
      </a:spcAft>
      <a:defRPr sz="1200" kern="1200">
        <a:solidFill>
          <a:schemeClr val="tx1"/>
        </a:solidFill>
        <a:latin typeface="Arial" pitchFamily="-108" charset="0"/>
        <a:ea typeface="ＭＳ Ｐゴシック" pitchFamily="-108"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This chapter looks at the unique security issues that relate to databases.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The focus of this chapter is on relational database management systems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(RDBMS). The relational approach dominates industry, government, and</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research sectors and is likely to do so for the foreseeable future. We begin with an</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overview of the need for database-specific security techniques. Then we provide</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a brief introduction to database management systems, followed by an overview</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of relational databases. Next, we look at the issue of database access control,</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followed by a discussion of the inference threat. Then we examine security issues</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for statistical databases. Next, we examine database encryption. Finally, we</a:t>
            </a:r>
          </a:p>
          <a:p>
            <a:pPr eaLnBrk="1" hangingPunct="1">
              <a:defRPr/>
            </a:pPr>
            <a:r>
              <a:rPr lang="en-US" sz="1200" kern="1200" dirty="0">
                <a:solidFill>
                  <a:schemeClr val="tx1"/>
                </a:solidFill>
                <a:latin typeface="Arial" pitchFamily="-108" charset="0"/>
                <a:ea typeface="ＭＳ Ｐゴシック" pitchFamily="33" charset="-128"/>
                <a:cs typeface="ＭＳ Ｐゴシック" pitchFamily="33" charset="-128"/>
              </a:rPr>
              <a:t>examine the issues raised by the use of cloud technology.</a:t>
            </a:r>
          </a:p>
        </p:txBody>
      </p:sp>
      <p:sp>
        <p:nvSpPr>
          <p:cNvPr id="4" name="Slide Number Placeholder 3"/>
          <p:cNvSpPr>
            <a:spLocks noGrp="1"/>
          </p:cNvSpPr>
          <p:nvPr>
            <p:ph type="sldNum" sz="quarter" idx="10"/>
          </p:nvPr>
        </p:nvSpPr>
        <p:spPr/>
        <p:txBody>
          <a:bodyPr/>
          <a:lstStyle/>
          <a:p>
            <a:fld id="{F8560DBF-F109-8946-ADF0-EE66B221E988}" type="slidenum">
              <a:rPr lang="en-AU" smtClean="0"/>
              <a:pPr/>
              <a:t>1</a:t>
            </a:fld>
            <a:endParaRPr lang="en-AU" dirty="0"/>
          </a:p>
        </p:txBody>
      </p:sp>
    </p:spTree>
    <p:extLst>
      <p:ext uri="{BB962C8B-B14F-4D97-AF65-F5344CB8AC3E}">
        <p14:creationId xmlns:p14="http://schemas.microsoft.com/office/powerpoint/2010/main" val="6003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10</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595535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11</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6482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12</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51547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13</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4082021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14</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687259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15</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389609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16</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983420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17</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0836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18</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84054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19</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739370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eaLnBrk="1" hangingPunct="1">
              <a:defRPr/>
            </a:pPr>
            <a:r>
              <a:rPr lang="en-US" dirty="0">
                <a:ea typeface="+mn-ea"/>
                <a:cs typeface="+mn-cs"/>
              </a:rPr>
              <a:t>Organizational databases tend to concentrate sensitive information in a single</a:t>
            </a:r>
          </a:p>
          <a:p>
            <a:pPr eaLnBrk="1" hangingPunct="1">
              <a:defRPr/>
            </a:pPr>
            <a:r>
              <a:rPr lang="en-US" dirty="0">
                <a:ea typeface="+mn-ea"/>
                <a:cs typeface="+mn-cs"/>
              </a:rPr>
              <a:t>logical system. Examples include:</a:t>
            </a:r>
          </a:p>
          <a:p>
            <a:pPr eaLnBrk="1" hangingPunct="1">
              <a:defRPr/>
            </a:pPr>
            <a:endParaRPr lang="en-US" dirty="0">
              <a:ea typeface="+mn-ea"/>
              <a:cs typeface="+mn-cs"/>
            </a:endParaRPr>
          </a:p>
          <a:p>
            <a:pPr eaLnBrk="1" hangingPunct="1">
              <a:defRPr/>
            </a:pPr>
            <a:r>
              <a:rPr lang="en-US" dirty="0">
                <a:ea typeface="+mn-ea"/>
                <a:cs typeface="+mn-cs"/>
              </a:rPr>
              <a:t>• Corporate financial data</a:t>
            </a:r>
          </a:p>
          <a:p>
            <a:pPr eaLnBrk="1" hangingPunct="1">
              <a:defRPr/>
            </a:pPr>
            <a:r>
              <a:rPr lang="en-US" dirty="0">
                <a:ea typeface="+mn-ea"/>
                <a:cs typeface="+mn-cs"/>
              </a:rPr>
              <a:t>• Confidential phone records</a:t>
            </a:r>
          </a:p>
          <a:p>
            <a:pPr eaLnBrk="1" hangingPunct="1">
              <a:defRPr/>
            </a:pPr>
            <a:r>
              <a:rPr lang="en-US" dirty="0">
                <a:ea typeface="+mn-ea"/>
                <a:cs typeface="+mn-cs"/>
              </a:rPr>
              <a:t>• Customer and employee information, such as name, Social Security number,</a:t>
            </a:r>
          </a:p>
          <a:p>
            <a:pPr eaLnBrk="1" hangingPunct="1">
              <a:defRPr/>
            </a:pPr>
            <a:r>
              <a:rPr lang="en-US" dirty="0">
                <a:ea typeface="+mn-ea"/>
                <a:cs typeface="+mn-cs"/>
              </a:rPr>
              <a:t>bank account information, credit card information</a:t>
            </a:r>
          </a:p>
          <a:p>
            <a:pPr eaLnBrk="1" hangingPunct="1">
              <a:defRPr/>
            </a:pPr>
            <a:r>
              <a:rPr lang="en-US" dirty="0">
                <a:ea typeface="+mn-ea"/>
                <a:cs typeface="+mn-cs"/>
              </a:rPr>
              <a:t>• Proprietary product information</a:t>
            </a:r>
          </a:p>
          <a:p>
            <a:pPr eaLnBrk="1" hangingPunct="1">
              <a:defRPr/>
            </a:pPr>
            <a:r>
              <a:rPr lang="en-US" dirty="0">
                <a:ea typeface="+mn-ea"/>
                <a:cs typeface="+mn-cs"/>
              </a:rPr>
              <a:t>• Health care information and medical records</a:t>
            </a:r>
          </a:p>
          <a:p>
            <a:pPr eaLnBrk="1" hangingPunct="1">
              <a:defRPr/>
            </a:pPr>
            <a:endParaRPr lang="en-US" dirty="0">
              <a:ea typeface="+mn-ea"/>
              <a:cs typeface="+mn-cs"/>
            </a:endParaRPr>
          </a:p>
          <a:p>
            <a:pPr eaLnBrk="1" hangingPunct="1">
              <a:defRPr/>
            </a:pPr>
            <a:r>
              <a:rPr lang="en-US" dirty="0">
                <a:ea typeface="+mn-ea"/>
                <a:cs typeface="+mn-cs"/>
              </a:rPr>
              <a:t>For many businesses and other organizations, it is important to be able to</a:t>
            </a:r>
          </a:p>
          <a:p>
            <a:pPr eaLnBrk="1" hangingPunct="1">
              <a:defRPr/>
            </a:pPr>
            <a:r>
              <a:rPr lang="en-US" dirty="0">
                <a:ea typeface="+mn-ea"/>
                <a:cs typeface="+mn-cs"/>
              </a:rPr>
              <a:t>provide customers, partners, and employees with access to this information. But such</a:t>
            </a:r>
          </a:p>
          <a:p>
            <a:pPr eaLnBrk="1" hangingPunct="1">
              <a:defRPr/>
            </a:pPr>
            <a:r>
              <a:rPr lang="en-US" dirty="0">
                <a:ea typeface="+mn-ea"/>
                <a:cs typeface="+mn-cs"/>
              </a:rPr>
              <a:t>information can be targeted by internal and external threats of misuse or unauthorized</a:t>
            </a:r>
          </a:p>
          <a:p>
            <a:pPr eaLnBrk="1" hangingPunct="1">
              <a:defRPr/>
            </a:pPr>
            <a:r>
              <a:rPr lang="en-US" dirty="0">
                <a:ea typeface="+mn-ea"/>
                <a:cs typeface="+mn-cs"/>
              </a:rPr>
              <a:t>change. Accordingly, security specifically tailored to databases is an increasingly</a:t>
            </a:r>
          </a:p>
          <a:p>
            <a:pPr eaLnBrk="1" hangingPunct="1">
              <a:defRPr/>
            </a:pPr>
            <a:r>
              <a:rPr lang="en-US" dirty="0">
                <a:ea typeface="+mn-ea"/>
                <a:cs typeface="+mn-cs"/>
              </a:rPr>
              <a:t>important component of an overall organizational security strategy.</a:t>
            </a:r>
          </a:p>
          <a:p>
            <a:pPr eaLnBrk="1" hangingPunct="1">
              <a:defRPr/>
            </a:pPr>
            <a:endParaRPr lang="en-US" dirty="0">
              <a:ea typeface="+mn-ea"/>
              <a:cs typeface="+mn-cs"/>
            </a:endParaRPr>
          </a:p>
          <a:p>
            <a:pPr eaLnBrk="1" hangingPunct="1">
              <a:defRPr/>
            </a:pPr>
            <a:r>
              <a:rPr lang="en-US" dirty="0">
                <a:ea typeface="+mn-ea"/>
                <a:cs typeface="+mn-cs"/>
              </a:rPr>
              <a:t>In some cases, an organization can function with a relatively simple collection of files of</a:t>
            </a:r>
          </a:p>
          <a:p>
            <a:pPr eaLnBrk="1" hangingPunct="1">
              <a:defRPr/>
            </a:pPr>
            <a:r>
              <a:rPr lang="en-US" dirty="0">
                <a:ea typeface="+mn-ea"/>
                <a:cs typeface="+mn-cs"/>
              </a:rPr>
              <a:t>data. Each file may contain text (e.g., copies of memos and reports) or numerical data</a:t>
            </a:r>
          </a:p>
          <a:p>
            <a:pPr eaLnBrk="1" hangingPunct="1">
              <a:defRPr/>
            </a:pPr>
            <a:r>
              <a:rPr lang="en-US" dirty="0">
                <a:ea typeface="+mn-ea"/>
                <a:cs typeface="+mn-cs"/>
              </a:rPr>
              <a:t>(e.g., spreadsheets). A more elaborate file consists of a set of records. However, for an</a:t>
            </a:r>
          </a:p>
          <a:p>
            <a:pPr eaLnBrk="1" hangingPunct="1">
              <a:defRPr/>
            </a:pPr>
            <a:r>
              <a:rPr lang="en-US" dirty="0">
                <a:ea typeface="+mn-ea"/>
                <a:cs typeface="+mn-cs"/>
              </a:rPr>
              <a:t>organization of any appreciable size, a more complex structure known as a database</a:t>
            </a:r>
          </a:p>
          <a:p>
            <a:pPr eaLnBrk="1" hangingPunct="1">
              <a:defRPr/>
            </a:pPr>
            <a:r>
              <a:rPr lang="en-US" dirty="0">
                <a:ea typeface="+mn-ea"/>
                <a:cs typeface="+mn-cs"/>
              </a:rPr>
              <a:t>is required. A </a:t>
            </a:r>
            <a:r>
              <a:rPr lang="en-US" b="1" dirty="0">
                <a:ea typeface="+mn-ea"/>
                <a:cs typeface="+mn-cs"/>
              </a:rPr>
              <a:t>database is a structured collection of data stored for use by one or more</a:t>
            </a:r>
          </a:p>
          <a:p>
            <a:pPr eaLnBrk="1" hangingPunct="1">
              <a:defRPr/>
            </a:pPr>
            <a:r>
              <a:rPr lang="en-US" dirty="0">
                <a:ea typeface="+mn-ea"/>
                <a:cs typeface="+mn-cs"/>
              </a:rPr>
              <a:t>applications. In addition to data, a database contains the relationships between data</a:t>
            </a:r>
          </a:p>
          <a:p>
            <a:pPr eaLnBrk="1" hangingPunct="1">
              <a:defRPr/>
            </a:pPr>
            <a:r>
              <a:rPr lang="en-US" dirty="0">
                <a:ea typeface="+mn-ea"/>
                <a:cs typeface="+mn-cs"/>
              </a:rPr>
              <a:t>items and groups of data items. As an example of the distinction between data files</a:t>
            </a:r>
          </a:p>
          <a:p>
            <a:pPr eaLnBrk="1" hangingPunct="1">
              <a:defRPr/>
            </a:pPr>
            <a:r>
              <a:rPr lang="en-US" dirty="0">
                <a:ea typeface="+mn-ea"/>
                <a:cs typeface="+mn-cs"/>
              </a:rPr>
              <a:t>and a database, consider the following. A simple personnel file might consist of a set</a:t>
            </a:r>
          </a:p>
          <a:p>
            <a:pPr eaLnBrk="1" hangingPunct="1">
              <a:defRPr/>
            </a:pPr>
            <a:r>
              <a:rPr lang="en-US" dirty="0">
                <a:ea typeface="+mn-ea"/>
                <a:cs typeface="+mn-cs"/>
              </a:rPr>
              <a:t>of records, one for each employee. Each record gives the employee’s name, address,</a:t>
            </a:r>
          </a:p>
          <a:p>
            <a:pPr eaLnBrk="1" hangingPunct="1">
              <a:defRPr/>
            </a:pPr>
            <a:r>
              <a:rPr lang="en-US" dirty="0">
                <a:ea typeface="+mn-ea"/>
                <a:cs typeface="+mn-cs"/>
              </a:rPr>
              <a:t>date of birth, position, salary, and other details needed by the personnel department.</a:t>
            </a:r>
          </a:p>
          <a:p>
            <a:pPr eaLnBrk="1" hangingPunct="1">
              <a:defRPr/>
            </a:pPr>
            <a:r>
              <a:rPr lang="en-US" dirty="0">
                <a:ea typeface="+mn-ea"/>
                <a:cs typeface="+mn-cs"/>
              </a:rPr>
              <a:t>A personnel database includes a personnel file, as just described. It may also</a:t>
            </a:r>
          </a:p>
          <a:p>
            <a:pPr eaLnBrk="1" hangingPunct="1">
              <a:defRPr/>
            </a:pPr>
            <a:r>
              <a:rPr lang="en-US" dirty="0">
                <a:ea typeface="+mn-ea"/>
                <a:cs typeface="+mn-cs"/>
              </a:rPr>
              <a:t>include a time and attendance file, showing for each week the hours worked by each</a:t>
            </a:r>
          </a:p>
          <a:p>
            <a:pPr eaLnBrk="1" hangingPunct="1">
              <a:defRPr/>
            </a:pPr>
            <a:r>
              <a:rPr lang="en-US" dirty="0">
                <a:ea typeface="+mn-ea"/>
                <a:cs typeface="+mn-cs"/>
              </a:rPr>
              <a:t>employee. With a database organization, these two files are tied together so that a</a:t>
            </a:r>
          </a:p>
          <a:p>
            <a:pPr eaLnBrk="1" hangingPunct="1">
              <a:defRPr/>
            </a:pPr>
            <a:r>
              <a:rPr lang="en-US" dirty="0">
                <a:ea typeface="+mn-ea"/>
                <a:cs typeface="+mn-cs"/>
              </a:rPr>
              <a:t>payroll program can extract the information about time worked and salary for each</a:t>
            </a:r>
          </a:p>
          <a:p>
            <a:pPr eaLnBrk="1" hangingPunct="1">
              <a:defRPr/>
            </a:pPr>
            <a:r>
              <a:rPr lang="en-US" dirty="0">
                <a:ea typeface="+mn-ea"/>
                <a:cs typeface="+mn-cs"/>
              </a:rPr>
              <a:t>employee to generate paychecks.</a:t>
            </a:r>
          </a:p>
          <a:p>
            <a:pPr eaLnBrk="1" hangingPunct="1">
              <a:defRPr/>
            </a:pPr>
            <a:endParaRPr lang="en-US" dirty="0">
              <a:ea typeface="+mn-ea"/>
              <a:cs typeface="+mn-cs"/>
            </a:endParaRPr>
          </a:p>
          <a:p>
            <a:pPr eaLnBrk="1" hangingPunct="1">
              <a:defRPr/>
            </a:pPr>
            <a:r>
              <a:rPr lang="en-US" dirty="0">
                <a:ea typeface="+mn-ea"/>
                <a:cs typeface="+mn-cs"/>
              </a:rPr>
              <a:t>Accompanying the database is a </a:t>
            </a:r>
            <a:r>
              <a:rPr lang="en-US" b="1" dirty="0">
                <a:ea typeface="+mn-ea"/>
                <a:cs typeface="+mn-cs"/>
              </a:rPr>
              <a:t>database management system (DBMS) ,</a:t>
            </a:r>
          </a:p>
          <a:p>
            <a:pPr eaLnBrk="1" hangingPunct="1">
              <a:defRPr/>
            </a:pPr>
            <a:r>
              <a:rPr lang="en-US" dirty="0">
                <a:ea typeface="+mn-ea"/>
                <a:cs typeface="+mn-cs"/>
              </a:rPr>
              <a:t>which is a suite of programs for constructing and maintaining the database and for</a:t>
            </a:r>
          </a:p>
          <a:p>
            <a:pPr eaLnBrk="1" hangingPunct="1">
              <a:defRPr/>
            </a:pPr>
            <a:r>
              <a:rPr lang="en-US" dirty="0">
                <a:ea typeface="+mn-ea"/>
                <a:cs typeface="+mn-cs"/>
              </a:rPr>
              <a:t>offering ad hoc query facilities to multiple users and applications. A </a:t>
            </a:r>
            <a:r>
              <a:rPr lang="en-US" b="1" dirty="0">
                <a:ea typeface="+mn-ea"/>
                <a:cs typeface="+mn-cs"/>
              </a:rPr>
              <a:t>query language</a:t>
            </a:r>
          </a:p>
          <a:p>
            <a:pPr eaLnBrk="1" hangingPunct="1">
              <a:defRPr/>
            </a:pPr>
            <a:r>
              <a:rPr lang="en-US" dirty="0">
                <a:ea typeface="+mn-ea"/>
                <a:cs typeface="+mn-cs"/>
              </a:rPr>
              <a:t>provides a uniform interface to the database for users and applications.</a:t>
            </a:r>
          </a:p>
        </p:txBody>
      </p:sp>
      <p:sp>
        <p:nvSpPr>
          <p:cNvPr id="20484" name="Slide Number Placeholder 3"/>
          <p:cNvSpPr>
            <a:spLocks noGrp="1"/>
          </p:cNvSpPr>
          <p:nvPr>
            <p:ph type="sldNum" sz="quarter" idx="5"/>
          </p:nvPr>
        </p:nvSpPr>
        <p:spPr>
          <a:noFill/>
        </p:spPr>
        <p:txBody>
          <a:bodyPr/>
          <a:lstStyle/>
          <a:p>
            <a:fld id="{57534C4E-6EB5-0E47-99EC-F05CF0F9BF2D}" type="slidenum">
              <a:rPr lang="en-AU" smtClean="0">
                <a:latin typeface="Arial" pitchFamily="-109" charset="0"/>
              </a:rPr>
              <a:pPr/>
              <a:t>2</a:t>
            </a:fld>
            <a:endParaRPr lang="en-AU">
              <a:latin typeface="Arial" pitchFamily="-109" charset="0"/>
            </a:endParaRPr>
          </a:p>
        </p:txBody>
      </p:sp>
    </p:spTree>
    <p:extLst>
      <p:ext uri="{BB962C8B-B14F-4D97-AF65-F5344CB8AC3E}">
        <p14:creationId xmlns:p14="http://schemas.microsoft.com/office/powerpoint/2010/main" val="264748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20</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990001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12BA7207-1D25-9B41-87F2-0214F803B675}" type="slidenum">
              <a:rPr lang="en-AU">
                <a:latin typeface="Arial" pitchFamily="-109" charset="0"/>
              </a:rPr>
              <a:pPr/>
              <a:t>21</a:t>
            </a:fld>
            <a:endParaRPr lang="en-AU">
              <a:latin typeface="Arial" pitchFamily="-109"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role-based access control (RBAC) scheme is a natural fit for database access</a:t>
            </a:r>
          </a:p>
          <a:p>
            <a:r>
              <a:rPr lang="en-US">
                <a:latin typeface="Arial" pitchFamily="-109" charset="0"/>
                <a:ea typeface="ＭＳ Ｐゴシック" pitchFamily="-109" charset="-128"/>
                <a:cs typeface="ＭＳ Ｐゴシック" pitchFamily="-109" charset="-128"/>
              </a:rPr>
              <a:t>control. Unlike a file system associated with a single or a few applications, a</a:t>
            </a:r>
          </a:p>
          <a:p>
            <a:r>
              <a:rPr lang="en-US">
                <a:latin typeface="Arial" pitchFamily="-109" charset="0"/>
                <a:ea typeface="ＭＳ Ｐゴシック" pitchFamily="-109" charset="-128"/>
                <a:cs typeface="ＭＳ Ｐゴシック" pitchFamily="-109" charset="-128"/>
              </a:rPr>
              <a:t>database system often supports dozens of applications. In such an environment,</a:t>
            </a:r>
          </a:p>
          <a:p>
            <a:r>
              <a:rPr lang="en-US">
                <a:latin typeface="Arial" pitchFamily="-109" charset="0"/>
                <a:ea typeface="ＭＳ Ｐゴシック" pitchFamily="-109" charset="-128"/>
                <a:cs typeface="ＭＳ Ｐゴシック" pitchFamily="-109" charset="-128"/>
              </a:rPr>
              <a:t>an individual user may use a variety of applications to perform a variety of tasks,</a:t>
            </a:r>
          </a:p>
          <a:p>
            <a:r>
              <a:rPr lang="en-US">
                <a:latin typeface="Arial" pitchFamily="-109" charset="0"/>
                <a:ea typeface="ＭＳ Ｐゴシック" pitchFamily="-109" charset="-128"/>
                <a:cs typeface="ＭＳ Ｐゴシック" pitchFamily="-109" charset="-128"/>
              </a:rPr>
              <a:t>each of which requires its own set of privileges. It would be poor administrative</a:t>
            </a:r>
          </a:p>
          <a:p>
            <a:r>
              <a:rPr lang="en-US">
                <a:latin typeface="Arial" pitchFamily="-109" charset="0"/>
                <a:ea typeface="ＭＳ Ｐゴシック" pitchFamily="-109" charset="-128"/>
                <a:cs typeface="ＭＳ Ｐゴシック" pitchFamily="-109" charset="-128"/>
              </a:rPr>
              <a:t>practice to simply grant users all of the access rights they require for all the tasks</a:t>
            </a:r>
          </a:p>
          <a:p>
            <a:r>
              <a:rPr lang="en-US">
                <a:latin typeface="Arial" pitchFamily="-109" charset="0"/>
                <a:ea typeface="ＭＳ Ｐゴシック" pitchFamily="-109" charset="-128"/>
                <a:cs typeface="ＭＳ Ｐゴシック" pitchFamily="-109" charset="-128"/>
              </a:rPr>
              <a:t>they perform. RBAC provides a means of easing the administrative burden and</a:t>
            </a:r>
          </a:p>
          <a:p>
            <a:r>
              <a:rPr lang="en-US">
                <a:latin typeface="Arial" pitchFamily="-109" charset="0"/>
                <a:ea typeface="ＭＳ Ｐゴシック" pitchFamily="-109" charset="-128"/>
                <a:cs typeface="ＭＳ Ｐゴシック" pitchFamily="-109" charset="-128"/>
              </a:rPr>
              <a:t>improving security.</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In a discretionary access control environment, we can classify database users</a:t>
            </a:r>
          </a:p>
          <a:p>
            <a:r>
              <a:rPr lang="en-US">
                <a:latin typeface="Arial" pitchFamily="-109" charset="0"/>
                <a:ea typeface="ＭＳ Ｐゴシック" pitchFamily="-109" charset="-128"/>
                <a:cs typeface="ＭＳ Ｐゴシック" pitchFamily="-109" charset="-128"/>
              </a:rPr>
              <a:t>in three broad categories: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Application owner: An end user who owns database objects (tables, columns,</a:t>
            </a:r>
          </a:p>
          <a:p>
            <a:r>
              <a:rPr lang="en-US">
                <a:latin typeface="Arial" pitchFamily="-109" charset="0"/>
                <a:ea typeface="ＭＳ Ｐゴシック" pitchFamily="-109" charset="-128"/>
                <a:cs typeface="ＭＳ Ｐゴシック" pitchFamily="-109" charset="-128"/>
              </a:rPr>
              <a:t>rows) as part of an application. That is, the database objects are generated by</a:t>
            </a:r>
          </a:p>
          <a:p>
            <a:r>
              <a:rPr lang="en-US">
                <a:latin typeface="Arial" pitchFamily="-109" charset="0"/>
                <a:ea typeface="ＭＳ Ｐゴシック" pitchFamily="-109" charset="-128"/>
                <a:cs typeface="ＭＳ Ｐゴシック" pitchFamily="-109" charset="-128"/>
              </a:rPr>
              <a:t>the application or are prepared for use by the application.</a:t>
            </a:r>
          </a:p>
          <a:p>
            <a:endParaRPr lang="en-US" b="1">
              <a:latin typeface="Arial" pitchFamily="-109" charset="0"/>
              <a:ea typeface="ＭＳ Ｐゴシック" pitchFamily="-109" charset="-128"/>
              <a:cs typeface="ＭＳ Ｐゴシック" pitchFamily="-109" charset="-128"/>
            </a:endParaRPr>
          </a:p>
          <a:p>
            <a:r>
              <a:rPr lang="en-US" b="1">
                <a:latin typeface="Arial" pitchFamily="-109" charset="0"/>
                <a:ea typeface="ＭＳ Ｐゴシック" pitchFamily="-109" charset="-128"/>
                <a:cs typeface="ＭＳ Ｐゴシック" pitchFamily="-109" charset="-128"/>
              </a:rPr>
              <a:t>End user other than application owner: An end user who operates on database</a:t>
            </a:r>
          </a:p>
          <a:p>
            <a:r>
              <a:rPr lang="en-US">
                <a:latin typeface="Arial" pitchFamily="-109" charset="0"/>
                <a:ea typeface="ＭＳ Ｐゴシック" pitchFamily="-109" charset="-128"/>
                <a:cs typeface="ＭＳ Ｐゴシック" pitchFamily="-109" charset="-128"/>
              </a:rPr>
              <a:t>objects via a particular application but does not own any of the database objects.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Administrator: User who has administrative responsibility for part or all of the</a:t>
            </a:r>
          </a:p>
          <a:p>
            <a:r>
              <a:rPr lang="en-US">
                <a:latin typeface="Arial" pitchFamily="-109" charset="0"/>
                <a:ea typeface="ＭＳ Ｐゴシック" pitchFamily="-109" charset="-128"/>
                <a:cs typeface="ＭＳ Ｐゴシック" pitchFamily="-109" charset="-128"/>
              </a:rPr>
              <a:t>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We can make some general statements about RBAC concerning these</a:t>
            </a:r>
          </a:p>
          <a:p>
            <a:r>
              <a:rPr lang="en-US">
                <a:latin typeface="Arial" pitchFamily="-109" charset="0"/>
                <a:ea typeface="ＭＳ Ｐゴシック" pitchFamily="-109" charset="-128"/>
                <a:cs typeface="ＭＳ Ｐゴシック" pitchFamily="-109" charset="-128"/>
              </a:rPr>
              <a:t>three types of users. An application has associated with it a number of tasks,</a:t>
            </a:r>
          </a:p>
          <a:p>
            <a:r>
              <a:rPr lang="en-US">
                <a:latin typeface="Arial" pitchFamily="-109" charset="0"/>
                <a:ea typeface="ＭＳ Ｐゴシック" pitchFamily="-109" charset="-128"/>
                <a:cs typeface="ＭＳ Ｐゴシック" pitchFamily="-109" charset="-128"/>
              </a:rPr>
              <a:t>with each task requiring specific access rights to portions of the database.</a:t>
            </a:r>
          </a:p>
          <a:p>
            <a:r>
              <a:rPr lang="en-US">
                <a:latin typeface="Arial" pitchFamily="-109" charset="0"/>
                <a:ea typeface="ＭＳ Ｐゴシック" pitchFamily="-109" charset="-128"/>
                <a:cs typeface="ＭＳ Ｐゴシック" pitchFamily="-109" charset="-128"/>
              </a:rPr>
              <a:t>For each task, one or more roles can be defined that specify the needed access</a:t>
            </a:r>
          </a:p>
          <a:p>
            <a:r>
              <a:rPr lang="en-US">
                <a:latin typeface="Arial" pitchFamily="-109" charset="0"/>
                <a:ea typeface="ＭＳ Ｐゴシック" pitchFamily="-109" charset="-128"/>
                <a:cs typeface="ＭＳ Ｐゴシック" pitchFamily="-109" charset="-128"/>
              </a:rPr>
              <a:t>rights. The application owner may assign roles to end users. Administrators are</a:t>
            </a:r>
          </a:p>
          <a:p>
            <a:r>
              <a:rPr lang="en-US">
                <a:latin typeface="Arial" pitchFamily="-109" charset="0"/>
                <a:ea typeface="ＭＳ Ｐゴシック" pitchFamily="-109" charset="-128"/>
                <a:cs typeface="ＭＳ Ｐゴシック" pitchFamily="-109" charset="-128"/>
              </a:rPr>
              <a:t>responsible for more sensitive or general roles, including those having to do</a:t>
            </a:r>
          </a:p>
          <a:p>
            <a:r>
              <a:rPr lang="en-US">
                <a:latin typeface="Arial" pitchFamily="-109" charset="0"/>
                <a:ea typeface="ＭＳ Ｐゴシック" pitchFamily="-109" charset="-128"/>
                <a:cs typeface="ＭＳ Ｐゴシック" pitchFamily="-109" charset="-128"/>
              </a:rPr>
              <a:t>with managing physical and logical database components, such as data files,</a:t>
            </a:r>
          </a:p>
          <a:p>
            <a:r>
              <a:rPr lang="en-US">
                <a:latin typeface="Arial" pitchFamily="-109" charset="0"/>
                <a:ea typeface="ＭＳ Ｐゴシック" pitchFamily="-109" charset="-128"/>
                <a:cs typeface="ＭＳ Ｐゴシック" pitchFamily="-109" charset="-128"/>
              </a:rPr>
              <a:t>users, and security mechanisms. The system needs to be set up to give certain</a:t>
            </a:r>
          </a:p>
          <a:p>
            <a:r>
              <a:rPr lang="en-US">
                <a:latin typeface="Arial" pitchFamily="-109" charset="0"/>
                <a:ea typeface="ＭＳ Ｐゴシック" pitchFamily="-109" charset="-128"/>
                <a:cs typeface="ＭＳ Ｐゴシック" pitchFamily="-109" charset="-128"/>
              </a:rPr>
              <a:t>administrators certain privileges. Administrators in turn can assign users to</a:t>
            </a:r>
          </a:p>
          <a:p>
            <a:r>
              <a:rPr lang="en-US">
                <a:latin typeface="Arial" pitchFamily="-109" charset="0"/>
                <a:ea typeface="ＭＳ Ｐゴシック" pitchFamily="-109" charset="-128"/>
                <a:cs typeface="ＭＳ Ｐゴシック" pitchFamily="-109" charset="-128"/>
              </a:rPr>
              <a:t>administrative-related roles.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 database RBAC facility needs to provide the following capabilities: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Create and delete roles.</a:t>
            </a:r>
          </a:p>
          <a:p>
            <a:r>
              <a:rPr lang="en-US">
                <a:latin typeface="Arial" pitchFamily="-109" charset="0"/>
                <a:ea typeface="ＭＳ Ｐゴシック" pitchFamily="-109" charset="-128"/>
                <a:cs typeface="ＭＳ Ｐゴシック" pitchFamily="-109" charset="-128"/>
              </a:rPr>
              <a:t>• Define permissions for a role.</a:t>
            </a:r>
          </a:p>
          <a:p>
            <a:r>
              <a:rPr lang="en-US">
                <a:latin typeface="Arial" pitchFamily="-109" charset="0"/>
                <a:ea typeface="ＭＳ Ｐゴシック" pitchFamily="-109" charset="-128"/>
                <a:cs typeface="ＭＳ Ｐゴシック" pitchFamily="-109" charset="-128"/>
              </a:rPr>
              <a:t>• Assign and cancel assignment of users to roles.</a:t>
            </a:r>
          </a:p>
          <a:p>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439110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22</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158188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23</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968109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24</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019242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25</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322758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26</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57877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3205C64A-2167-0E48-9646-7AAF3D7FCD35}" type="slidenum">
              <a:rPr lang="en-AU">
                <a:latin typeface="Arial" pitchFamily="-109" charset="0"/>
              </a:rPr>
              <a:pPr/>
              <a:t>27</a:t>
            </a:fld>
            <a:endParaRPr lang="en-AU">
              <a:latin typeface="Arial" pitchFamily="-109"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Inference, as it relates to database security, is the process of performing authorized</a:t>
            </a:r>
          </a:p>
          <a:p>
            <a:r>
              <a:rPr lang="en-US">
                <a:latin typeface="Arial" pitchFamily="-109" charset="0"/>
                <a:ea typeface="ＭＳ Ｐゴシック" pitchFamily="-109" charset="-128"/>
                <a:cs typeface="ＭＳ Ｐゴシック" pitchFamily="-109" charset="-128"/>
              </a:rPr>
              <a:t>queries and deducing unauthorized information from the legitimate responses</a:t>
            </a:r>
          </a:p>
          <a:p>
            <a:r>
              <a:rPr lang="en-US">
                <a:latin typeface="Arial" pitchFamily="-109" charset="0"/>
                <a:ea typeface="ＭＳ Ｐゴシック" pitchFamily="-109" charset="-128"/>
                <a:cs typeface="ＭＳ Ｐゴシック" pitchFamily="-109" charset="-128"/>
              </a:rPr>
              <a:t>received. The inference problem arises when the combination of a number of</a:t>
            </a:r>
          </a:p>
          <a:p>
            <a:r>
              <a:rPr lang="en-US">
                <a:latin typeface="Arial" pitchFamily="-109" charset="0"/>
                <a:ea typeface="ＭＳ Ｐゴシック" pitchFamily="-109" charset="-128"/>
                <a:cs typeface="ＭＳ Ｐゴシック" pitchFamily="-109" charset="-128"/>
              </a:rPr>
              <a:t>data items is more sensitive than the individual items, or when a combination of</a:t>
            </a:r>
          </a:p>
          <a:p>
            <a:r>
              <a:rPr lang="en-US">
                <a:latin typeface="Arial" pitchFamily="-109" charset="0"/>
                <a:ea typeface="ＭＳ Ｐゴシック" pitchFamily="-109" charset="-128"/>
                <a:cs typeface="ＭＳ Ｐゴシック" pitchFamily="-109" charset="-128"/>
              </a:rPr>
              <a:t>data items can be used to infer data of a higher sensitivity. Figure 5.5 illustrates</a:t>
            </a:r>
          </a:p>
          <a:p>
            <a:r>
              <a:rPr lang="en-US">
                <a:latin typeface="Arial" pitchFamily="-109" charset="0"/>
                <a:ea typeface="ＭＳ Ｐゴシック" pitchFamily="-109" charset="-128"/>
                <a:cs typeface="ＭＳ Ｐゴシック" pitchFamily="-109" charset="-128"/>
              </a:rPr>
              <a:t>the process. The attacker may make use of nonsensitive data as well as metadata.</a:t>
            </a:r>
          </a:p>
          <a:p>
            <a:r>
              <a:rPr lang="en-US">
                <a:latin typeface="Arial" pitchFamily="-109" charset="0"/>
                <a:ea typeface="ＭＳ Ｐゴシック" pitchFamily="-109" charset="-128"/>
                <a:cs typeface="ＭＳ Ｐゴシック" pitchFamily="-109" charset="-128"/>
              </a:rPr>
              <a:t>Metadata refers to knowledge about correlations or dependencies among data</a:t>
            </a:r>
          </a:p>
          <a:p>
            <a:r>
              <a:rPr lang="en-US">
                <a:latin typeface="Arial" pitchFamily="-109" charset="0"/>
                <a:ea typeface="ＭＳ Ｐゴシック" pitchFamily="-109" charset="-128"/>
                <a:cs typeface="ＭＳ Ｐゴシック" pitchFamily="-109" charset="-128"/>
              </a:rPr>
              <a:t>items that can be used to deduce information not otherwise available to a</a:t>
            </a:r>
          </a:p>
          <a:p>
            <a:r>
              <a:rPr lang="en-US">
                <a:latin typeface="Arial" pitchFamily="-109" charset="0"/>
                <a:ea typeface="ＭＳ Ｐゴシック" pitchFamily="-109" charset="-128"/>
                <a:cs typeface="ＭＳ Ｐゴシック" pitchFamily="-109" charset="-128"/>
              </a:rPr>
              <a:t>particular user. The information transfer path by which unauthorized data is</a:t>
            </a:r>
          </a:p>
          <a:p>
            <a:r>
              <a:rPr lang="en-US">
                <a:latin typeface="Arial" pitchFamily="-109" charset="0"/>
                <a:ea typeface="ＭＳ Ｐゴシック" pitchFamily="-109" charset="-128"/>
                <a:cs typeface="ＭＳ Ｐゴシック" pitchFamily="-109" charset="-128"/>
              </a:rPr>
              <a:t>obtained is referred to as an </a:t>
            </a:r>
            <a:r>
              <a:rPr lang="en-US" b="1">
                <a:latin typeface="Arial" pitchFamily="-109" charset="0"/>
                <a:ea typeface="ＭＳ Ｐゴシック" pitchFamily="-109" charset="-128"/>
                <a:cs typeface="ＭＳ Ｐゴシック" pitchFamily="-109" charset="-128"/>
              </a:rPr>
              <a:t>inference channel .</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33991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97F0CFB9-E128-4B40-BB91-6403C7E178AB}" type="slidenum">
              <a:rPr lang="en-AU">
                <a:latin typeface="Arial" pitchFamily="-109" charset="0"/>
              </a:rPr>
              <a:pPr/>
              <a:t>28</a:t>
            </a:fld>
            <a:endParaRPr lang="en-AU">
              <a:latin typeface="Arial" pitchFamily="-109"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In general terms, two inference techniques can be used to derive additional</a:t>
            </a:r>
          </a:p>
          <a:p>
            <a:r>
              <a:rPr lang="en-US" dirty="0">
                <a:latin typeface="Arial" pitchFamily="-109" charset="0"/>
                <a:ea typeface="ＭＳ Ｐゴシック" pitchFamily="-109" charset="-128"/>
                <a:cs typeface="ＭＳ Ｐゴシック" pitchFamily="-109" charset="-128"/>
              </a:rPr>
              <a:t>information: analyzing functional dependencies between attributes within a table</a:t>
            </a:r>
          </a:p>
          <a:p>
            <a:r>
              <a:rPr lang="en-US" dirty="0">
                <a:latin typeface="Arial" pitchFamily="-109" charset="0"/>
                <a:ea typeface="ＭＳ Ｐゴシック" pitchFamily="-109" charset="-128"/>
                <a:cs typeface="ＭＳ Ｐゴシック" pitchFamily="-109" charset="-128"/>
              </a:rPr>
              <a:t>or across tables, and merging views with the same constraints.</a:t>
            </a:r>
          </a:p>
          <a:p>
            <a:r>
              <a:rPr lang="en-US" dirty="0">
                <a:latin typeface="Arial" pitchFamily="-109" charset="0"/>
                <a:ea typeface="ＭＳ Ｐゴシック" pitchFamily="-109" charset="-128"/>
                <a:cs typeface="ＭＳ Ｐゴシック" pitchFamily="-109" charset="-128"/>
              </a:rPr>
              <a:t>An example of the latter from [SHIE98], shown in Figure 5.6 , illustrates</a:t>
            </a:r>
          </a:p>
          <a:p>
            <a:r>
              <a:rPr lang="en-US" dirty="0">
                <a:latin typeface="Arial" pitchFamily="-109" charset="0"/>
                <a:ea typeface="ＭＳ Ｐゴシック" pitchFamily="-109" charset="-128"/>
                <a:cs typeface="ＭＳ Ｐゴシック" pitchFamily="-109" charset="-128"/>
              </a:rPr>
              <a:t>the inference problem. Figure 5.6a shows an Employee table with five columns.</a:t>
            </a:r>
          </a:p>
          <a:p>
            <a:r>
              <a:rPr lang="en-US" dirty="0">
                <a:latin typeface="Arial" pitchFamily="-109" charset="0"/>
                <a:ea typeface="ＭＳ Ｐゴシック" pitchFamily="-109" charset="-128"/>
                <a:cs typeface="ＭＳ Ｐゴシック" pitchFamily="-109" charset="-128"/>
              </a:rPr>
              <a:t>Figure 5.6b shows two views, defined in SQL as follows:</a:t>
            </a:r>
          </a:p>
          <a:p>
            <a:r>
              <a:rPr lang="en-US" dirty="0">
                <a:latin typeface="Arial" pitchFamily="-109" charset="0"/>
                <a:ea typeface="ＭＳ Ｐゴシック" pitchFamily="-109" charset="-128"/>
                <a:cs typeface="ＭＳ Ｐゴシック" pitchFamily="-109" charset="-128"/>
              </a:rPr>
              <a:t>CREATE view V1 AS CREATE view V2 AS</a:t>
            </a:r>
          </a:p>
          <a:p>
            <a:r>
              <a:rPr lang="en-US" dirty="0">
                <a:latin typeface="Arial" pitchFamily="-109" charset="0"/>
                <a:ea typeface="ＭＳ Ｐゴシック" pitchFamily="-109" charset="-128"/>
                <a:cs typeface="ＭＳ Ｐゴシック" pitchFamily="-109" charset="-128"/>
              </a:rPr>
              <a:t>SELECT Position, Salary SELECT Name, Department</a:t>
            </a:r>
          </a:p>
          <a:p>
            <a:r>
              <a:rPr lang="en-US" dirty="0">
                <a:latin typeface="Arial" pitchFamily="-109" charset="0"/>
                <a:ea typeface="ＭＳ Ｐゴシック" pitchFamily="-109" charset="-128"/>
                <a:cs typeface="ＭＳ Ｐゴシック" pitchFamily="-109" charset="-128"/>
              </a:rPr>
              <a:t>FROM Employee FROM Employee</a:t>
            </a:r>
          </a:p>
          <a:p>
            <a:r>
              <a:rPr lang="en-US" dirty="0">
                <a:latin typeface="Arial" pitchFamily="-109" charset="0"/>
                <a:ea typeface="ＭＳ Ｐゴシック" pitchFamily="-109" charset="-128"/>
                <a:cs typeface="ＭＳ Ｐゴシック" pitchFamily="-109" charset="-128"/>
              </a:rPr>
              <a:t>WHERE Department  ”strip” WHERE Department  ”strip”</a:t>
            </a:r>
          </a:p>
          <a:p>
            <a:r>
              <a:rPr lang="en-US" dirty="0">
                <a:latin typeface="Arial" pitchFamily="-109" charset="0"/>
                <a:ea typeface="ＭＳ Ｐゴシック" pitchFamily="-109" charset="-128"/>
                <a:cs typeface="ＭＳ Ｐゴシック" pitchFamily="-109" charset="-128"/>
              </a:rPr>
              <a:t>Users of these views are not authorized to access the relationship between</a:t>
            </a:r>
          </a:p>
          <a:p>
            <a:r>
              <a:rPr lang="en-US" dirty="0">
                <a:latin typeface="Arial" pitchFamily="-109" charset="0"/>
                <a:ea typeface="ＭＳ Ｐゴシック" pitchFamily="-109" charset="-128"/>
                <a:cs typeface="ＭＳ Ｐゴシック" pitchFamily="-109" charset="-128"/>
              </a:rPr>
              <a:t>Name and Salary. A user who has access to either or both views cannot infer</a:t>
            </a:r>
          </a:p>
          <a:p>
            <a:r>
              <a:rPr lang="en-US" dirty="0">
                <a:latin typeface="Arial" pitchFamily="-109" charset="0"/>
                <a:ea typeface="ＭＳ Ｐゴシック" pitchFamily="-109" charset="-128"/>
                <a:cs typeface="ＭＳ Ｐゴシック" pitchFamily="-109" charset="-128"/>
              </a:rPr>
              <a:t>the relationship by functional dependencies. That is, there is not a functional</a:t>
            </a:r>
          </a:p>
          <a:p>
            <a:r>
              <a:rPr lang="en-US" dirty="0">
                <a:latin typeface="Arial" pitchFamily="-109" charset="0"/>
                <a:ea typeface="ＭＳ Ｐゴシック" pitchFamily="-109" charset="-128"/>
                <a:cs typeface="ＭＳ Ｐゴシック" pitchFamily="-109" charset="-128"/>
              </a:rPr>
              <a:t>relationship between Name and Salary such that knowing Name and perhaps</a:t>
            </a:r>
          </a:p>
          <a:p>
            <a:r>
              <a:rPr lang="en-US" dirty="0">
                <a:latin typeface="Arial" pitchFamily="-109" charset="0"/>
                <a:ea typeface="ＭＳ Ｐゴシック" pitchFamily="-109" charset="-128"/>
                <a:cs typeface="ＭＳ Ｐゴシック" pitchFamily="-109" charset="-128"/>
              </a:rPr>
              <a:t>other information is sufficient to deduce Salary. However, suppose the two views</a:t>
            </a:r>
          </a:p>
          <a:p>
            <a:r>
              <a:rPr lang="en-US" dirty="0">
                <a:latin typeface="Arial" pitchFamily="-109" charset="0"/>
                <a:ea typeface="ＭＳ Ｐゴシック" pitchFamily="-109" charset="-128"/>
                <a:cs typeface="ＭＳ Ｐゴシック" pitchFamily="-109" charset="-128"/>
              </a:rPr>
              <a:t>are created with the access constraint that Name and Salary cannot be accessed</a:t>
            </a:r>
          </a:p>
          <a:p>
            <a:r>
              <a:rPr lang="en-US" dirty="0">
                <a:latin typeface="Arial" pitchFamily="-109" charset="0"/>
                <a:ea typeface="ＭＳ Ｐゴシック" pitchFamily="-109" charset="-128"/>
                <a:cs typeface="ＭＳ Ｐゴシック" pitchFamily="-109" charset="-128"/>
              </a:rPr>
              <a:t>together. A user who knows the structure of the Employee table and who knows</a:t>
            </a:r>
          </a:p>
          <a:p>
            <a:r>
              <a:rPr lang="en-US" dirty="0">
                <a:latin typeface="Arial" pitchFamily="-109" charset="0"/>
                <a:ea typeface="ＭＳ Ｐゴシック" pitchFamily="-109" charset="-128"/>
                <a:cs typeface="ＭＳ Ｐゴシック" pitchFamily="-109" charset="-128"/>
              </a:rPr>
              <a:t>that the view tables maintain the same row order as the Employee table is then</a:t>
            </a:r>
          </a:p>
          <a:p>
            <a:r>
              <a:rPr lang="en-US" dirty="0">
                <a:latin typeface="Arial" pitchFamily="-109" charset="0"/>
                <a:ea typeface="ＭＳ Ｐゴシック" pitchFamily="-109" charset="-128"/>
                <a:cs typeface="ＭＳ Ｐゴシック" pitchFamily="-109" charset="-128"/>
              </a:rPr>
              <a:t>able to merge the two views to construct the table shown in Figure 5.6c . This</a:t>
            </a:r>
          </a:p>
          <a:p>
            <a:r>
              <a:rPr lang="en-US" dirty="0">
                <a:latin typeface="Arial" pitchFamily="-109" charset="0"/>
                <a:ea typeface="ＭＳ Ｐゴシック" pitchFamily="-109" charset="-128"/>
                <a:cs typeface="ＭＳ Ｐゴシック" pitchFamily="-109" charset="-128"/>
              </a:rPr>
              <a:t>violates the access control policy that the relationship of attributes Name and</a:t>
            </a:r>
          </a:p>
          <a:p>
            <a:r>
              <a:rPr lang="en-US" dirty="0">
                <a:latin typeface="Arial" pitchFamily="-109" charset="0"/>
                <a:ea typeface="ＭＳ Ｐゴシック" pitchFamily="-109" charset="-128"/>
                <a:cs typeface="ＭＳ Ｐゴシック" pitchFamily="-109" charset="-128"/>
              </a:rPr>
              <a:t>Salary must not be disclosed.</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730384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809651DC-E569-9E44-86A3-ADF2EB7F952F}" type="slidenum">
              <a:rPr lang="en-AU">
                <a:latin typeface="Arial" pitchFamily="-109" charset="0"/>
              </a:rPr>
              <a:pPr/>
              <a:t>29</a:t>
            </a:fld>
            <a:endParaRPr lang="en-AU">
              <a:latin typeface="Arial" pitchFamily="-109"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A statistical database (SDB) is one that provides data of a statistical nature, such as</a:t>
            </a:r>
          </a:p>
          <a:p>
            <a:r>
              <a:rPr lang="en-US">
                <a:latin typeface="Arial" pitchFamily="-109" charset="0"/>
                <a:ea typeface="ＭＳ Ｐゴシック" pitchFamily="-109" charset="-128"/>
                <a:cs typeface="ＭＳ Ｐゴシック" pitchFamily="-109" charset="-128"/>
              </a:rPr>
              <a:t>counts and averages. The term </a:t>
            </a:r>
            <a:r>
              <a:rPr lang="en-US" i="1">
                <a:latin typeface="Arial" pitchFamily="-109" charset="0"/>
                <a:ea typeface="ＭＳ Ｐゴシック" pitchFamily="-109" charset="-128"/>
                <a:cs typeface="ＭＳ Ｐゴシック" pitchFamily="-109" charset="-128"/>
              </a:rPr>
              <a:t>statistical database is used in two contexts: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Pure statistical database: This type of database only stores statistical data.</a:t>
            </a:r>
          </a:p>
          <a:p>
            <a:r>
              <a:rPr lang="en-US">
                <a:latin typeface="Arial" pitchFamily="-109" charset="0"/>
                <a:ea typeface="ＭＳ Ｐゴシック" pitchFamily="-109" charset="-128"/>
                <a:cs typeface="ＭＳ Ｐゴシック" pitchFamily="-109" charset="-128"/>
              </a:rPr>
              <a:t>An example is a census database. Typically, access control for a pure SDB is</a:t>
            </a:r>
          </a:p>
          <a:p>
            <a:r>
              <a:rPr lang="en-US">
                <a:latin typeface="Arial" pitchFamily="-109" charset="0"/>
                <a:ea typeface="ＭＳ Ｐゴシック" pitchFamily="-109" charset="-128"/>
                <a:cs typeface="ＭＳ Ｐゴシック" pitchFamily="-109" charset="-128"/>
              </a:rPr>
              <a:t>straightforward: certain users are authorized to access the entire 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a:t>
            </a:r>
            <a:r>
              <a:rPr lang="en-US" b="1">
                <a:latin typeface="Arial" pitchFamily="-109" charset="0"/>
                <a:ea typeface="ＭＳ Ｐゴシック" pitchFamily="-109" charset="-128"/>
                <a:cs typeface="ＭＳ Ｐゴシック" pitchFamily="-109" charset="-128"/>
              </a:rPr>
              <a:t>Ordinary database with statistical access: This type of database contains individual</a:t>
            </a:r>
          </a:p>
          <a:p>
            <a:r>
              <a:rPr lang="en-US">
                <a:latin typeface="Arial" pitchFamily="-109" charset="0"/>
                <a:ea typeface="ＭＳ Ｐゴシック" pitchFamily="-109" charset="-128"/>
                <a:cs typeface="ＭＳ Ｐゴシック" pitchFamily="-109" charset="-128"/>
              </a:rPr>
              <a:t>entries; this is the type of database discussed so far in this chapter. The database</a:t>
            </a:r>
          </a:p>
          <a:p>
            <a:r>
              <a:rPr lang="en-US">
                <a:latin typeface="Arial" pitchFamily="-109" charset="0"/>
                <a:ea typeface="ＭＳ Ｐゴシック" pitchFamily="-109" charset="-128"/>
                <a:cs typeface="ＭＳ Ｐゴシック" pitchFamily="-109" charset="-128"/>
              </a:rPr>
              <a:t>supports a population of nonstatistical users who are allowed access to selected</a:t>
            </a:r>
          </a:p>
          <a:p>
            <a:r>
              <a:rPr lang="en-US">
                <a:latin typeface="Arial" pitchFamily="-109" charset="0"/>
                <a:ea typeface="ＭＳ Ｐゴシック" pitchFamily="-109" charset="-128"/>
                <a:cs typeface="ＭＳ Ｐゴシック" pitchFamily="-109" charset="-128"/>
              </a:rPr>
              <a:t>portions of the database using discretionary access control (DAC), role-based</a:t>
            </a:r>
          </a:p>
          <a:p>
            <a:r>
              <a:rPr lang="en-US">
                <a:latin typeface="Arial" pitchFamily="-109" charset="0"/>
                <a:ea typeface="ＭＳ Ｐゴシック" pitchFamily="-109" charset="-128"/>
                <a:cs typeface="ＭＳ Ｐゴシック" pitchFamily="-109" charset="-128"/>
              </a:rPr>
              <a:t>access control (RBAC), or mandatory access control (MAC). In addition, the</a:t>
            </a:r>
          </a:p>
          <a:p>
            <a:r>
              <a:rPr lang="en-US">
                <a:latin typeface="Arial" pitchFamily="-109" charset="0"/>
                <a:ea typeface="ＭＳ Ｐゴシック" pitchFamily="-109" charset="-128"/>
                <a:cs typeface="ＭＳ Ｐゴシック" pitchFamily="-109" charset="-128"/>
              </a:rPr>
              <a:t>database supports a set of statistical users who are only permitted statistical</a:t>
            </a:r>
          </a:p>
          <a:p>
            <a:r>
              <a:rPr lang="en-US">
                <a:latin typeface="Arial" pitchFamily="-109" charset="0"/>
                <a:ea typeface="ＭＳ Ｐゴシック" pitchFamily="-109" charset="-128"/>
                <a:cs typeface="ＭＳ Ｐゴシック" pitchFamily="-109" charset="-128"/>
              </a:rPr>
              <a:t>queries. For these latter users, aggregate statistics based on the underlying raw</a:t>
            </a:r>
          </a:p>
          <a:p>
            <a:r>
              <a:rPr lang="en-US">
                <a:latin typeface="Arial" pitchFamily="-109" charset="0"/>
                <a:ea typeface="ＭＳ Ｐゴシック" pitchFamily="-109" charset="-128"/>
                <a:cs typeface="ＭＳ Ｐゴシック" pitchFamily="-109" charset="-128"/>
              </a:rPr>
              <a:t>data are generated in response to a user query, or may be precalculated and stored</a:t>
            </a:r>
          </a:p>
          <a:p>
            <a:r>
              <a:rPr lang="en-US">
                <a:latin typeface="Arial" pitchFamily="-109" charset="0"/>
                <a:ea typeface="ＭＳ Ｐゴシック" pitchFamily="-109" charset="-128"/>
                <a:cs typeface="ＭＳ Ｐゴシック" pitchFamily="-109" charset="-128"/>
              </a:rPr>
              <a:t>as part of the database.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For the purposes of this section, we are concerned only with the latter type</a:t>
            </a:r>
          </a:p>
          <a:p>
            <a:r>
              <a:rPr lang="en-US">
                <a:latin typeface="Arial" pitchFamily="-109" charset="0"/>
                <a:ea typeface="ＭＳ Ｐゴシック" pitchFamily="-109" charset="-128"/>
                <a:cs typeface="ＭＳ Ｐゴシック" pitchFamily="-109" charset="-128"/>
              </a:rPr>
              <a:t>of database and, for convenience, refer to this as an SDB. The access control</a:t>
            </a:r>
          </a:p>
          <a:p>
            <a:r>
              <a:rPr lang="en-US">
                <a:latin typeface="Arial" pitchFamily="-109" charset="0"/>
                <a:ea typeface="ＭＳ Ｐゴシック" pitchFamily="-109" charset="-128"/>
                <a:cs typeface="ＭＳ Ｐゴシック" pitchFamily="-109" charset="-128"/>
              </a:rPr>
              <a:t>objective for an SDB system is to provide users with the aggregate information</a:t>
            </a:r>
          </a:p>
          <a:p>
            <a:r>
              <a:rPr lang="en-US">
                <a:latin typeface="Arial" pitchFamily="-109" charset="0"/>
                <a:ea typeface="ＭＳ Ｐゴシック" pitchFamily="-109" charset="-128"/>
                <a:cs typeface="ＭＳ Ｐゴシック" pitchFamily="-109" charset="-128"/>
              </a:rPr>
              <a:t>without compromising the confidentiality of any individual entity represented in</a:t>
            </a:r>
          </a:p>
          <a:p>
            <a:r>
              <a:rPr lang="en-US">
                <a:latin typeface="Arial" pitchFamily="-109" charset="0"/>
                <a:ea typeface="ＭＳ Ｐゴシック" pitchFamily="-109" charset="-128"/>
                <a:cs typeface="ＭＳ Ｐゴシック" pitchFamily="-109" charset="-128"/>
              </a:rPr>
              <a:t>the database. The security problem is one of inference. The database administrator</a:t>
            </a:r>
          </a:p>
          <a:p>
            <a:r>
              <a:rPr lang="en-US">
                <a:latin typeface="Arial" pitchFamily="-109" charset="0"/>
                <a:ea typeface="ＭＳ Ｐゴシック" pitchFamily="-109" charset="-128"/>
                <a:cs typeface="ＭＳ Ｐゴシック" pitchFamily="-109" charset="-128"/>
              </a:rPr>
              <a:t>must prevent, or at least detect, the database user who attempts to gain individual</a:t>
            </a:r>
          </a:p>
          <a:p>
            <a:r>
              <a:rPr lang="en-US">
                <a:latin typeface="Arial" pitchFamily="-109" charset="0"/>
                <a:ea typeface="ＭＳ Ｐゴシック" pitchFamily="-109" charset="-128"/>
                <a:cs typeface="ＭＳ Ｐゴシック" pitchFamily="-109" charset="-128"/>
              </a:rPr>
              <a:t>information through one or a series of statistical queries.</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58486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19EC4AFC-7EF6-5F47-8AE9-243CF4D01AEF}" type="slidenum">
              <a:rPr lang="en-AU">
                <a:latin typeface="Arial" pitchFamily="-109" charset="0"/>
              </a:rPr>
              <a:pPr/>
              <a:t>3</a:t>
            </a:fld>
            <a:endParaRPr lang="en-AU">
              <a:latin typeface="Arial" pitchFamily="-109"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Figure 5.1 provides a simplified block diagram of a DBMS architecture. Database</a:t>
            </a:r>
          </a:p>
          <a:p>
            <a:pPr eaLnBrk="1" hangingPunct="1"/>
            <a:r>
              <a:rPr lang="en-US" dirty="0">
                <a:latin typeface="Arial" pitchFamily="-109" charset="0"/>
                <a:ea typeface="ＭＳ Ｐゴシック" pitchFamily="-109" charset="-128"/>
                <a:cs typeface="ＭＳ Ｐゴシック" pitchFamily="-109" charset="-128"/>
              </a:rPr>
              <a:t>designers and administrators make use of a data definition language (DDL) to define</a:t>
            </a:r>
          </a:p>
          <a:p>
            <a:pPr eaLnBrk="1" hangingPunct="1"/>
            <a:r>
              <a:rPr lang="en-US" dirty="0">
                <a:latin typeface="Arial" pitchFamily="-109" charset="0"/>
                <a:ea typeface="ＭＳ Ｐゴシック" pitchFamily="-109" charset="-128"/>
                <a:cs typeface="ＭＳ Ｐゴシック" pitchFamily="-109" charset="-128"/>
              </a:rPr>
              <a:t>the database logical structure and procedural properties, which are represented by</a:t>
            </a:r>
          </a:p>
          <a:p>
            <a:pPr eaLnBrk="1" hangingPunct="1"/>
            <a:r>
              <a:rPr lang="en-US" dirty="0">
                <a:latin typeface="Arial" pitchFamily="-109" charset="0"/>
                <a:ea typeface="ＭＳ Ｐゴシック" pitchFamily="-109" charset="-128"/>
                <a:cs typeface="ＭＳ Ｐゴシック" pitchFamily="-109" charset="-128"/>
              </a:rPr>
              <a:t>a set of database description tables. A data manipulation language (DML) provides</a:t>
            </a:r>
          </a:p>
          <a:p>
            <a:pPr eaLnBrk="1" hangingPunct="1"/>
            <a:r>
              <a:rPr lang="en-US" dirty="0">
                <a:latin typeface="Arial" pitchFamily="-109" charset="0"/>
                <a:ea typeface="ＭＳ Ｐゴシック" pitchFamily="-109" charset="-128"/>
                <a:cs typeface="ＭＳ Ｐゴシック" pitchFamily="-109" charset="-128"/>
              </a:rPr>
              <a:t>a powerful set of tools for application developers. Query languages are declarative</a:t>
            </a:r>
          </a:p>
          <a:p>
            <a:pPr eaLnBrk="1" hangingPunct="1"/>
            <a:r>
              <a:rPr lang="en-US" dirty="0">
                <a:latin typeface="Arial" pitchFamily="-109" charset="0"/>
                <a:ea typeface="ＭＳ Ｐゴシック" pitchFamily="-109" charset="-128"/>
                <a:cs typeface="ＭＳ Ｐゴシック" pitchFamily="-109" charset="-128"/>
              </a:rPr>
              <a:t>languages designed to support end users. The database management system makes</a:t>
            </a:r>
          </a:p>
          <a:p>
            <a:pPr eaLnBrk="1" hangingPunct="1"/>
            <a:r>
              <a:rPr lang="en-US" dirty="0">
                <a:latin typeface="Arial" pitchFamily="-109" charset="0"/>
                <a:ea typeface="ＭＳ Ｐゴシック" pitchFamily="-109" charset="-128"/>
                <a:cs typeface="ＭＳ Ｐゴシック" pitchFamily="-109" charset="-128"/>
              </a:rPr>
              <a:t>use of the database description tables to manage the physical database. The interface</a:t>
            </a:r>
          </a:p>
          <a:p>
            <a:pPr eaLnBrk="1" hangingPunct="1"/>
            <a:r>
              <a:rPr lang="en-US" dirty="0">
                <a:latin typeface="Arial" pitchFamily="-109" charset="0"/>
                <a:ea typeface="ＭＳ Ｐゴシック" pitchFamily="-109" charset="-128"/>
                <a:cs typeface="ＭＳ Ｐゴシック" pitchFamily="-109" charset="-128"/>
              </a:rPr>
              <a:t>to the database is through a file manager module and a transaction manager module.</a:t>
            </a:r>
          </a:p>
          <a:p>
            <a:pPr eaLnBrk="1" hangingPunct="1"/>
            <a:r>
              <a:rPr lang="en-US" dirty="0">
                <a:latin typeface="Arial" pitchFamily="-109" charset="0"/>
                <a:ea typeface="ＭＳ Ｐゴシック" pitchFamily="-109" charset="-128"/>
                <a:cs typeface="ＭＳ Ｐゴシック" pitchFamily="-109" charset="-128"/>
              </a:rPr>
              <a:t>In addition to the database description table, two other tables support the DBMS.</a:t>
            </a:r>
          </a:p>
          <a:p>
            <a:pPr eaLnBrk="1" hangingPunct="1"/>
            <a:r>
              <a:rPr lang="en-US" dirty="0">
                <a:latin typeface="Arial" pitchFamily="-109" charset="0"/>
                <a:ea typeface="ＭＳ Ｐゴシック" pitchFamily="-109" charset="-128"/>
                <a:cs typeface="ＭＳ Ｐゴシック" pitchFamily="-109" charset="-128"/>
              </a:rPr>
              <a:t>The DBMS uses authorization tables to ensure the user has permission to execute</a:t>
            </a:r>
          </a:p>
          <a:p>
            <a:pPr eaLnBrk="1" hangingPunct="1"/>
            <a:r>
              <a:rPr lang="en-US" dirty="0">
                <a:latin typeface="Arial" pitchFamily="-109" charset="0"/>
                <a:ea typeface="ＭＳ Ｐゴシック" pitchFamily="-109" charset="-128"/>
                <a:cs typeface="ＭＳ Ｐゴシック" pitchFamily="-109" charset="-128"/>
              </a:rPr>
              <a:t>the query language statement on the database. The concurrent access table prevents</a:t>
            </a:r>
          </a:p>
          <a:p>
            <a:pPr eaLnBrk="1" hangingPunct="1"/>
            <a:r>
              <a:rPr lang="en-US" dirty="0">
                <a:latin typeface="Arial" pitchFamily="-109" charset="0"/>
                <a:ea typeface="ＭＳ Ｐゴシック" pitchFamily="-109" charset="-128"/>
                <a:cs typeface="ＭＳ Ｐゴシック" pitchFamily="-109" charset="-128"/>
              </a:rPr>
              <a:t>conflicts when simultaneous, conflicting commands are executed.</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Database systems provide efficient access to large volumes of data and are vital</a:t>
            </a:r>
          </a:p>
          <a:p>
            <a:pPr eaLnBrk="1" hangingPunct="1"/>
            <a:r>
              <a:rPr lang="en-US" dirty="0">
                <a:latin typeface="Arial" pitchFamily="-109" charset="0"/>
                <a:ea typeface="ＭＳ Ｐゴシック" pitchFamily="-109" charset="-128"/>
                <a:cs typeface="ＭＳ Ｐゴシック" pitchFamily="-109" charset="-128"/>
              </a:rPr>
              <a:t>to the operation of many organizations. Because of their complexity and criticality,</a:t>
            </a:r>
          </a:p>
          <a:p>
            <a:pPr eaLnBrk="1" hangingPunct="1"/>
            <a:r>
              <a:rPr lang="en-US" dirty="0">
                <a:latin typeface="Arial" pitchFamily="-109" charset="0"/>
                <a:ea typeface="ＭＳ Ｐゴシック" pitchFamily="-109" charset="-128"/>
                <a:cs typeface="ＭＳ Ｐゴシック" pitchFamily="-109" charset="-128"/>
              </a:rPr>
              <a:t>database systems generate security requirements that are beyond the capability of</a:t>
            </a:r>
          </a:p>
          <a:p>
            <a:pPr eaLnBrk="1" hangingPunct="1"/>
            <a:r>
              <a:rPr lang="en-US" dirty="0">
                <a:latin typeface="Arial" pitchFamily="-109" charset="0"/>
                <a:ea typeface="ＭＳ Ｐゴシック" pitchFamily="-109" charset="-128"/>
                <a:cs typeface="ＭＳ Ｐゴシック" pitchFamily="-109" charset="-128"/>
              </a:rPr>
              <a:t>typical OS-based security mechanisms or stand-alone security packages.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Operating system security mechanisms typically control read and write</a:t>
            </a:r>
          </a:p>
          <a:p>
            <a:pPr eaLnBrk="1" hangingPunct="1"/>
            <a:r>
              <a:rPr lang="en-US" dirty="0">
                <a:latin typeface="Arial" pitchFamily="-109" charset="0"/>
                <a:ea typeface="ＭＳ Ｐゴシック" pitchFamily="-109" charset="-128"/>
                <a:cs typeface="ＭＳ Ｐゴシック" pitchFamily="-109" charset="-128"/>
              </a:rPr>
              <a:t>access to entire files. So they could be used to allow a user to read or to write any</a:t>
            </a:r>
          </a:p>
          <a:p>
            <a:pPr eaLnBrk="1" hangingPunct="1"/>
            <a:r>
              <a:rPr lang="en-US" dirty="0">
                <a:latin typeface="Arial" pitchFamily="-109" charset="0"/>
                <a:ea typeface="ＭＳ Ｐゴシック" pitchFamily="-109" charset="-128"/>
                <a:cs typeface="ＭＳ Ｐゴシック" pitchFamily="-109" charset="-128"/>
              </a:rPr>
              <a:t>information in, for example, a personnel file. But they could not be used to limit</a:t>
            </a:r>
          </a:p>
          <a:p>
            <a:pPr eaLnBrk="1" hangingPunct="1"/>
            <a:r>
              <a:rPr lang="en-US" dirty="0">
                <a:latin typeface="Arial" pitchFamily="-109" charset="0"/>
                <a:ea typeface="ＭＳ Ｐゴシック" pitchFamily="-109" charset="-128"/>
                <a:cs typeface="ＭＳ Ｐゴシック" pitchFamily="-109" charset="-128"/>
              </a:rPr>
              <a:t>access to specific records or fields in that file. A DBMS typically does allow this type</a:t>
            </a:r>
          </a:p>
          <a:p>
            <a:pPr eaLnBrk="1" hangingPunct="1"/>
            <a:r>
              <a:rPr lang="en-US" dirty="0">
                <a:latin typeface="Arial" pitchFamily="-109" charset="0"/>
                <a:ea typeface="ＭＳ Ｐゴシック" pitchFamily="-109" charset="-128"/>
                <a:cs typeface="ＭＳ Ｐゴシック" pitchFamily="-109" charset="-128"/>
              </a:rPr>
              <a:t>of more detailed access control to be specified. It also usually enables access controls</a:t>
            </a:r>
          </a:p>
          <a:p>
            <a:pPr eaLnBrk="1" hangingPunct="1"/>
            <a:r>
              <a:rPr lang="en-US" dirty="0">
                <a:latin typeface="Arial" pitchFamily="-109" charset="0"/>
                <a:ea typeface="ＭＳ Ｐゴシック" pitchFamily="-109" charset="-128"/>
                <a:cs typeface="ＭＳ Ｐゴシック" pitchFamily="-109" charset="-128"/>
              </a:rPr>
              <a:t>to be specified over a wider range of commands, such as to select, insert, update, or</a:t>
            </a:r>
          </a:p>
          <a:p>
            <a:pPr eaLnBrk="1" hangingPunct="1"/>
            <a:r>
              <a:rPr lang="en-US" dirty="0">
                <a:latin typeface="Arial" pitchFamily="-109" charset="0"/>
                <a:ea typeface="ＭＳ Ｐゴシック" pitchFamily="-109" charset="-128"/>
                <a:cs typeface="ＭＳ Ｐゴシック" pitchFamily="-109" charset="-128"/>
              </a:rPr>
              <a:t>delete specified items in the database. Thus, security services and mechanisms are</a:t>
            </a:r>
          </a:p>
          <a:p>
            <a:pPr eaLnBrk="1" hangingPunct="1"/>
            <a:r>
              <a:rPr lang="en-US" dirty="0">
                <a:latin typeface="Arial" pitchFamily="-109" charset="0"/>
                <a:ea typeface="ＭＳ Ｐゴシック" pitchFamily="-109" charset="-128"/>
                <a:cs typeface="ＭＳ Ｐゴシック" pitchFamily="-109" charset="-128"/>
              </a:rPr>
              <a:t>needed that are designed specifically for, and integrated with, database systems.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00511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A6ECA86-3E05-6742-91F2-25FF497C03AA}" type="slidenum">
              <a:rPr lang="en-AU">
                <a:latin typeface="Arial" pitchFamily="-109" charset="0"/>
              </a:rPr>
              <a:pPr/>
              <a:t>30</a:t>
            </a:fld>
            <a:endParaRPr lang="en-AU">
              <a:latin typeface="Arial" pitchFamily="-109"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Statistics are derived from a database by means of a </a:t>
            </a:r>
            <a:r>
              <a:rPr lang="en-US" b="1" dirty="0">
                <a:latin typeface="Arial" pitchFamily="-109" charset="0"/>
                <a:ea typeface="ＭＳ Ｐゴシック" pitchFamily="-109" charset="-128"/>
                <a:cs typeface="ＭＳ Ｐゴシック" pitchFamily="-109" charset="-128"/>
              </a:rPr>
              <a:t>characteristic formula</a:t>
            </a:r>
          </a:p>
          <a:p>
            <a:r>
              <a:rPr lang="en-US" dirty="0">
                <a:latin typeface="Arial" pitchFamily="-109" charset="0"/>
                <a:ea typeface="ＭＳ Ｐゴシック" pitchFamily="-109" charset="-128"/>
                <a:cs typeface="ＭＳ Ｐゴシック" pitchFamily="-109" charset="-128"/>
              </a:rPr>
              <a:t>(sometimes referred to as a Boolean formula), </a:t>
            </a:r>
            <a:r>
              <a:rPr lang="en-US" i="1" dirty="0">
                <a:latin typeface="Arial" pitchFamily="-109" charset="0"/>
                <a:ea typeface="ＭＳ Ｐゴシック" pitchFamily="-109" charset="-128"/>
                <a:cs typeface="ＭＳ Ｐゴシック" pitchFamily="-109" charset="-128"/>
              </a:rPr>
              <a:t>C , which is a logical formula over</a:t>
            </a:r>
          </a:p>
          <a:p>
            <a:r>
              <a:rPr lang="en-US" dirty="0">
                <a:latin typeface="Arial" pitchFamily="-109" charset="0"/>
                <a:ea typeface="ＭＳ Ｐゴシック" pitchFamily="-109" charset="-128"/>
                <a:cs typeface="ＭＳ Ｐゴシック" pitchFamily="-109" charset="-128"/>
              </a:rPr>
              <a:t>the values of attributes. A characteristic formula uses the operators OR, AND, and</a:t>
            </a:r>
          </a:p>
          <a:p>
            <a:r>
              <a:rPr lang="en-US" dirty="0">
                <a:latin typeface="Arial" pitchFamily="-109" charset="0"/>
                <a:ea typeface="ＭＳ Ｐゴシック" pitchFamily="-109" charset="-128"/>
                <a:cs typeface="ＭＳ Ｐゴシック" pitchFamily="-109" charset="-128"/>
              </a:rPr>
              <a:t>NOT (, •, ~), written here in order of increasing priority. A characteristic formula</a:t>
            </a:r>
          </a:p>
          <a:p>
            <a:r>
              <a:rPr lang="en-US" dirty="0">
                <a:latin typeface="Arial" pitchFamily="-109" charset="0"/>
                <a:ea typeface="ＭＳ Ｐゴシック" pitchFamily="-109" charset="-128"/>
                <a:cs typeface="ＭＳ Ｐゴシック" pitchFamily="-109" charset="-128"/>
              </a:rPr>
              <a:t>specifies a subset of the records in the database. For example, the formula</a:t>
            </a:r>
          </a:p>
          <a:p>
            <a:r>
              <a:rPr lang="en-US" dirty="0">
                <a:latin typeface="Arial" pitchFamily="-109" charset="0"/>
                <a:ea typeface="ＭＳ Ｐゴシック" pitchFamily="-109" charset="-128"/>
                <a:cs typeface="ＭＳ Ｐゴシック" pitchFamily="-109" charset="-128"/>
              </a:rPr>
              <a:t>( </a:t>
            </a:r>
            <a:r>
              <a:rPr lang="en-US" i="1" dirty="0">
                <a:latin typeface="Arial" pitchFamily="-109" charset="0"/>
                <a:ea typeface="ＭＳ Ｐゴシック" pitchFamily="-109" charset="-128"/>
                <a:cs typeface="ＭＳ Ｐゴシック" pitchFamily="-109" charset="-128"/>
              </a:rPr>
              <a:t>Sex  Male) • (( Major  CS)  ( Major  EE))</a:t>
            </a:r>
          </a:p>
          <a:p>
            <a:r>
              <a:rPr lang="en-US" dirty="0">
                <a:latin typeface="Arial" pitchFamily="-109" charset="0"/>
                <a:ea typeface="ＭＳ Ｐゴシック" pitchFamily="-109" charset="-128"/>
                <a:cs typeface="ＭＳ Ｐゴシック" pitchFamily="-109" charset="-128"/>
              </a:rPr>
              <a:t>specifies all male students majoring in either CS or EE. For numerical attributes,</a:t>
            </a:r>
          </a:p>
          <a:p>
            <a:r>
              <a:rPr lang="en-US" dirty="0">
                <a:latin typeface="Arial" pitchFamily="-109" charset="0"/>
                <a:ea typeface="ＭＳ Ｐゴシック" pitchFamily="-109" charset="-128"/>
                <a:cs typeface="ＭＳ Ｐゴシック" pitchFamily="-109" charset="-128"/>
              </a:rPr>
              <a:t>relational operators may be used. For example, ( </a:t>
            </a:r>
            <a:r>
              <a:rPr lang="en-US" i="1" dirty="0">
                <a:latin typeface="Arial" pitchFamily="-109" charset="0"/>
                <a:ea typeface="ＭＳ Ｐゴシック" pitchFamily="-109" charset="-128"/>
                <a:cs typeface="ＭＳ Ｐゴシック" pitchFamily="-109" charset="-128"/>
              </a:rPr>
              <a:t>GP &gt; 3.7) specifies all students</a:t>
            </a:r>
          </a:p>
          <a:p>
            <a:r>
              <a:rPr lang="en-US" dirty="0">
                <a:latin typeface="Arial" pitchFamily="-109" charset="0"/>
                <a:ea typeface="ＭＳ Ｐゴシック" pitchFamily="-109" charset="-128"/>
                <a:cs typeface="ＭＳ Ｐゴシック" pitchFamily="-109" charset="-128"/>
              </a:rPr>
              <a:t>whose grade point average exceeds 3.7. For simplicity, we omit attribute names when</a:t>
            </a:r>
          </a:p>
          <a:p>
            <a:r>
              <a:rPr lang="en-US" dirty="0">
                <a:latin typeface="Arial" pitchFamily="-109" charset="0"/>
                <a:ea typeface="ＭＳ Ｐゴシック" pitchFamily="-109" charset="-128"/>
                <a:cs typeface="ＭＳ Ｐゴシック" pitchFamily="-109" charset="-128"/>
              </a:rPr>
              <a:t>they are clear from context. Thus, the preceding formula becomes Male • (CS  EE).</a:t>
            </a:r>
          </a:p>
          <a:p>
            <a:endParaRPr lang="en-US" dirty="0">
              <a:latin typeface="Arial" pitchFamily="-109" charset="0"/>
              <a:ea typeface="ＭＳ Ｐゴシック" pitchFamily="-109" charset="-128"/>
              <a:cs typeface="ＭＳ Ｐゴシック" pitchFamily="-109" charset="-128"/>
            </a:endParaRPr>
          </a:p>
          <a:p>
            <a:r>
              <a:rPr lang="en-US" dirty="0">
                <a:latin typeface="Arial" pitchFamily="-109" charset="0"/>
                <a:ea typeface="ＭＳ Ｐゴシック" pitchFamily="-109" charset="-128"/>
                <a:cs typeface="ＭＳ Ｐゴシック" pitchFamily="-109" charset="-128"/>
              </a:rPr>
              <a:t>The </a:t>
            </a:r>
            <a:r>
              <a:rPr lang="en-US" b="1" dirty="0">
                <a:latin typeface="Arial" pitchFamily="-109" charset="0"/>
                <a:ea typeface="ＭＳ Ｐゴシック" pitchFamily="-109" charset="-128"/>
                <a:cs typeface="ＭＳ Ｐゴシック" pitchFamily="-109" charset="-128"/>
              </a:rPr>
              <a:t>query set of characteristic formula </a:t>
            </a:r>
            <a:r>
              <a:rPr lang="en-US" b="1" i="1" dirty="0">
                <a:latin typeface="Arial" pitchFamily="-109" charset="0"/>
                <a:ea typeface="ＭＳ Ｐゴシック" pitchFamily="-109" charset="-128"/>
                <a:cs typeface="ＭＳ Ｐゴシック" pitchFamily="-109" charset="-128"/>
              </a:rPr>
              <a:t>C , denoted as X( C ), is the set of records</a:t>
            </a:r>
          </a:p>
          <a:p>
            <a:r>
              <a:rPr lang="en-US" dirty="0">
                <a:latin typeface="Arial" pitchFamily="-109" charset="0"/>
                <a:ea typeface="ＭＳ Ｐゴシック" pitchFamily="-109" charset="-128"/>
                <a:cs typeface="ＭＳ Ｐゴシック" pitchFamily="-109" charset="-128"/>
              </a:rPr>
              <a:t>matching that characteristic. For example, for </a:t>
            </a:r>
            <a:r>
              <a:rPr lang="en-US" i="1" dirty="0">
                <a:latin typeface="Arial" pitchFamily="-109" charset="0"/>
                <a:ea typeface="ＭＳ Ｐゴシック" pitchFamily="-109" charset="-128"/>
                <a:cs typeface="ＭＳ Ｐゴシック" pitchFamily="-109" charset="-128"/>
              </a:rPr>
              <a:t>C  Female • CS, X( C ) consists of</a:t>
            </a:r>
          </a:p>
          <a:p>
            <a:r>
              <a:rPr lang="en-US" dirty="0">
                <a:latin typeface="Arial" pitchFamily="-109" charset="0"/>
                <a:ea typeface="ＭＳ Ｐゴシック" pitchFamily="-109" charset="-128"/>
                <a:cs typeface="ＭＳ Ｐゴシック" pitchFamily="-109" charset="-128"/>
              </a:rPr>
              <a:t>records 1 and 4, the records for Allen and Davis.</a:t>
            </a:r>
          </a:p>
          <a:p>
            <a:endParaRPr lang="en-US" dirty="0">
              <a:latin typeface="Arial" pitchFamily="-109" charset="0"/>
              <a:ea typeface="ＭＳ Ｐゴシック" pitchFamily="-109" charset="-128"/>
              <a:cs typeface="ＭＳ Ｐゴシック" pitchFamily="-109" charset="-128"/>
            </a:endParaRP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47000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59395" name="Notes Placeholder 2"/>
          <p:cNvSpPr>
            <a:spLocks noGrp="1"/>
          </p:cNvSpPr>
          <p:nvPr>
            <p:ph type="body" idx="1"/>
          </p:nvPr>
        </p:nvSpPr>
        <p:spPr>
          <a:noFill/>
          <a:ln/>
        </p:spPr>
        <p:txBody>
          <a:bodyPr/>
          <a:lstStyle/>
          <a:p>
            <a:r>
              <a:rPr lang="en-US" dirty="0">
                <a:latin typeface="Arial" pitchFamily="-109" charset="0"/>
                <a:ea typeface="ＭＳ Ｐゴシック" pitchFamily="-109" charset="-128"/>
                <a:cs typeface="ＭＳ Ｐゴシック" pitchFamily="-109" charset="-128"/>
              </a:rPr>
              <a:t>A statistical query is a query that produces a value calculated over a query set.</a:t>
            </a:r>
          </a:p>
          <a:p>
            <a:r>
              <a:rPr lang="en-US" dirty="0">
                <a:latin typeface="Arial" pitchFamily="-109" charset="0"/>
                <a:ea typeface="ＭＳ Ｐゴシック" pitchFamily="-109" charset="-128"/>
                <a:cs typeface="ＭＳ Ｐゴシック" pitchFamily="-109" charset="-128"/>
              </a:rPr>
              <a:t>Table 5.4 lists some simple statistics that can be derived from a query set. Examples:</a:t>
            </a:r>
          </a:p>
          <a:p>
            <a:r>
              <a:rPr lang="en-US" b="1" dirty="0">
                <a:latin typeface="Arial" pitchFamily="-109" charset="0"/>
                <a:ea typeface="ＭＳ Ｐゴシック" pitchFamily="-109" charset="-128"/>
                <a:cs typeface="ＭＳ Ｐゴシック" pitchFamily="-109" charset="-128"/>
              </a:rPr>
              <a:t>count (Female • CS)  2; sum (Female • CS, SAT)  1400.</a:t>
            </a:r>
            <a:endParaRPr lang="en-US" dirty="0">
              <a:latin typeface="Arial" pitchFamily="-109" charset="0"/>
              <a:ea typeface="ＭＳ Ｐゴシック" pitchFamily="-109" charset="-128"/>
              <a:cs typeface="ＭＳ Ｐゴシック" pitchFamily="-109" charset="-128"/>
            </a:endParaRPr>
          </a:p>
        </p:txBody>
      </p:sp>
      <p:sp>
        <p:nvSpPr>
          <p:cNvPr id="59396" name="Slide Number Placeholder 3"/>
          <p:cNvSpPr>
            <a:spLocks noGrp="1"/>
          </p:cNvSpPr>
          <p:nvPr>
            <p:ph type="sldNum" sz="quarter" idx="5"/>
          </p:nvPr>
        </p:nvSpPr>
        <p:spPr>
          <a:noFill/>
        </p:spPr>
        <p:txBody>
          <a:bodyPr/>
          <a:lstStyle/>
          <a:p>
            <a:fld id="{939169F7-C624-7F46-87E9-5060AF8D59E8}" type="slidenum">
              <a:rPr lang="en-AU" smtClean="0">
                <a:latin typeface="Arial" pitchFamily="-109" charset="0"/>
              </a:rPr>
              <a:pPr/>
              <a:t>31</a:t>
            </a:fld>
            <a:endParaRPr lang="en-AU">
              <a:latin typeface="Arial" pitchFamily="-109" charset="0"/>
            </a:endParaRPr>
          </a:p>
        </p:txBody>
      </p:sp>
    </p:spTree>
    <p:extLst>
      <p:ext uri="{BB962C8B-B14F-4D97-AF65-F5344CB8AC3E}">
        <p14:creationId xmlns:p14="http://schemas.microsoft.com/office/powerpoint/2010/main" val="21873239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5A27188-2498-A143-B6E3-D0244B8BBFB7}" type="slidenum">
              <a:rPr lang="en-AU">
                <a:latin typeface="Arial" pitchFamily="-109" charset="0"/>
              </a:rPr>
              <a:pPr/>
              <a:t>32</a:t>
            </a:fld>
            <a:endParaRPr lang="en-AU">
              <a:latin typeface="Arial" pitchFamily="-109"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The example is a database containing 13 confidential</a:t>
            </a:r>
          </a:p>
          <a:p>
            <a:r>
              <a:rPr lang="en-US">
                <a:latin typeface="Arial" pitchFamily="-109" charset="0"/>
                <a:ea typeface="ＭＳ Ｐゴシック" pitchFamily="-109" charset="-128"/>
                <a:cs typeface="ＭＳ Ｐゴシック" pitchFamily="-109" charset="-128"/>
              </a:rPr>
              <a:t>records of students in a university that has 50 departments.</a:t>
            </a:r>
          </a:p>
          <a:p>
            <a:pPr eaLnBrk="1" hangingPunct="1"/>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365261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7A6ECA86-3E05-6742-91F2-25FF497C03AA}" type="slidenum">
              <a:rPr lang="en-AU">
                <a:latin typeface="Arial" pitchFamily="-109" charset="0"/>
              </a:rPr>
              <a:pPr/>
              <a:t>33</a:t>
            </a:fld>
            <a:endParaRPr lang="en-AU">
              <a:latin typeface="Arial" pitchFamily="-109"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147000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C580BCFA-34D0-EA47-821E-4A318E66EA59}" type="slidenum">
              <a:rPr lang="en-AU">
                <a:latin typeface="Arial" pitchFamily="-109" charset="0"/>
              </a:rPr>
              <a:pPr/>
              <a:t>34</a:t>
            </a:fld>
            <a:endParaRPr lang="en-AU">
              <a:latin typeface="Arial" pitchFamily="-109"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SDB implementers have developed two distinct approaches to protection of an</a:t>
            </a:r>
          </a:p>
          <a:p>
            <a:r>
              <a:rPr lang="en-US" dirty="0">
                <a:latin typeface="Arial" pitchFamily="-110" charset="0"/>
                <a:ea typeface="ＭＳ Ｐゴシック" pitchFamily="-110" charset="-128"/>
                <a:cs typeface="ＭＳ Ｐゴシック" pitchFamily="-110" charset="-128"/>
              </a:rPr>
              <a:t>SDB from inference attacks ( Figure 5.8 ):</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Query restriction: Rejects a query that can lead to a compromise. The answers</a:t>
            </a:r>
          </a:p>
          <a:p>
            <a:r>
              <a:rPr lang="en-US" dirty="0">
                <a:latin typeface="Arial" pitchFamily="-110" charset="0"/>
                <a:ea typeface="ＭＳ Ｐゴシック" pitchFamily="-110" charset="-128"/>
                <a:cs typeface="ＭＳ Ｐゴシック" pitchFamily="-110" charset="-128"/>
              </a:rPr>
              <a:t>provided are accurate.</a:t>
            </a:r>
          </a:p>
          <a:p>
            <a:r>
              <a:rPr lang="en-US" dirty="0">
                <a:latin typeface="Arial" pitchFamily="-110" charset="0"/>
                <a:ea typeface="ＭＳ Ｐゴシック" pitchFamily="-110" charset="-128"/>
                <a:cs typeface="ＭＳ Ｐゴシック" pitchFamily="-110" charset="-128"/>
              </a:rPr>
              <a:t>• </a:t>
            </a:r>
            <a:r>
              <a:rPr lang="en-US" b="1" dirty="0">
                <a:latin typeface="Arial" pitchFamily="-110" charset="0"/>
                <a:ea typeface="ＭＳ Ｐゴシック" pitchFamily="-110" charset="-128"/>
                <a:cs typeface="ＭＳ Ｐゴシック" pitchFamily="-110" charset="-128"/>
              </a:rPr>
              <a:t>Perturbation: Provides answers to all queries, but the answers are approximate.</a:t>
            </a:r>
          </a:p>
          <a:p>
            <a:r>
              <a:rPr lang="en-US" dirty="0">
                <a:latin typeface="Arial" pitchFamily="-110" charset="0"/>
                <a:ea typeface="ＭＳ Ｐゴシック" pitchFamily="-110" charset="-128"/>
                <a:cs typeface="ＭＳ Ｐゴシック" pitchFamily="-110" charset="-128"/>
              </a:rPr>
              <a:t>We examine query restriction in this section and perturbation in the next.</a:t>
            </a:r>
          </a:p>
          <a:p>
            <a:r>
              <a:rPr lang="en-US" dirty="0">
                <a:latin typeface="Arial" pitchFamily="-110" charset="0"/>
                <a:ea typeface="ＭＳ Ｐゴシック" pitchFamily="-110" charset="-128"/>
                <a:cs typeface="ＭＳ Ｐゴシック" pitchFamily="-110" charset="-128"/>
              </a:rPr>
              <a:t>Query restriction techniques defend against inference by restricting statistical</a:t>
            </a:r>
          </a:p>
          <a:p>
            <a:r>
              <a:rPr lang="en-US" dirty="0">
                <a:latin typeface="Arial" pitchFamily="-110" charset="0"/>
                <a:ea typeface="ＭＳ Ｐゴシック" pitchFamily="-110" charset="-128"/>
                <a:cs typeface="ＭＳ Ｐゴシック" pitchFamily="-110" charset="-128"/>
              </a:rPr>
              <a:t>queries so that they do not reveal user confidential information. Restriction in this</a:t>
            </a:r>
          </a:p>
          <a:p>
            <a:r>
              <a:rPr lang="en-US" dirty="0">
                <a:latin typeface="Arial" pitchFamily="-110" charset="0"/>
                <a:ea typeface="ＭＳ Ｐゴシック" pitchFamily="-110" charset="-128"/>
                <a:cs typeface="ＭＳ Ｐゴシック" pitchFamily="-110" charset="-128"/>
              </a:rPr>
              <a:t>context simply means that some queries are denied.</a:t>
            </a:r>
          </a:p>
          <a:p>
            <a:endParaRPr lang="en-US" dirty="0">
              <a:latin typeface="Arial" pitchFamily="-110" charset="0"/>
              <a:ea typeface="ＭＳ Ｐゴシック" pitchFamily="-110" charset="-128"/>
              <a:cs typeface="ＭＳ Ｐゴシック" pitchFamily="-110" charset="-128"/>
            </a:endParaRPr>
          </a:p>
          <a:p>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5914195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36F3A917-5E98-3D49-B172-5D430CF74AC9}" type="slidenum">
              <a:rPr lang="en-AU">
                <a:latin typeface="Arial" pitchFamily="-109" charset="0"/>
              </a:rPr>
              <a:pPr/>
              <a:t>35</a:t>
            </a:fld>
            <a:endParaRPr lang="en-AU">
              <a:latin typeface="Arial" pitchFamily="-109"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r>
              <a:rPr lang="en-US" dirty="0">
                <a:latin typeface="Times New Roman" pitchFamily="-109" charset="0"/>
                <a:ea typeface="ＭＳ Ｐゴシック" pitchFamily="-109" charset="-128"/>
                <a:cs typeface="ＭＳ Ｐゴシック" pitchFamily="-109" charset="-128"/>
              </a:rPr>
              <a:t>A number of other query restriction approaches have been studied, all of which have their own vulnerabilities. However, several of these techniques in combination do reduce vulnerability. </a:t>
            </a:r>
          </a:p>
          <a:p>
            <a:pPr eaLnBrk="1" hangingPunct="1"/>
            <a:r>
              <a:rPr lang="en-US" dirty="0">
                <a:latin typeface="Times New Roman" pitchFamily="-109" charset="0"/>
                <a:ea typeface="ＭＳ Ｐゴシック" pitchFamily="-109" charset="-128"/>
                <a:cs typeface="ＭＳ Ｐゴシック" pitchFamily="-109" charset="-128"/>
              </a:rPr>
              <a:t>A query size restriction is defeated by issuing queries in which there is considerable overlap in the query sets. To counter this, query set overlap control limits queries from a user so that any new query combined with any previous queries spans less than some limited number of records. This technique has a number of problems: it is ineffective for preventing the cooperation of several users to compromise the database; statistics for both a set and its subset (e.g. all patients and all patients undergoing treatment) cannot be released, thus limiting the usefulness of the database; and for each user, a user profile has to be kept up to date.</a:t>
            </a:r>
          </a:p>
          <a:p>
            <a:pPr eaLnBrk="1" hangingPunct="1"/>
            <a:r>
              <a:rPr lang="en-US" dirty="0">
                <a:latin typeface="Times New Roman" pitchFamily="-109" charset="0"/>
                <a:ea typeface="ＭＳ Ｐゴシック" pitchFamily="-109" charset="-128"/>
                <a:cs typeface="ＭＳ Ｐゴシック" pitchFamily="-109" charset="-128"/>
              </a:rPr>
              <a:t>Partitioning can be viewed as taking query set overlap control to its logical extreme, by not allowing overlapping queries at all. With partitioning, the records in the database are clustered into a number of mutually exclusive groups, e.g. values for a given year. The user may only query the statistical properties of each group as a whole. Partitioning solves some security problems, but has some drawbacks. The users ability to extract useful statistics is reduced, and there is a design effort in constructing and maintaining the partitions.</a:t>
            </a:r>
          </a:p>
          <a:p>
            <a:pPr eaLnBrk="1" hangingPunct="1"/>
            <a:r>
              <a:rPr lang="en-US" dirty="0">
                <a:latin typeface="Times New Roman" pitchFamily="-109" charset="0"/>
                <a:ea typeface="ＭＳ Ｐゴシック" pitchFamily="-109" charset="-128"/>
                <a:cs typeface="ＭＳ Ｐゴシック" pitchFamily="-109" charset="-128"/>
              </a:rPr>
              <a:t>A general problem with query restriction techniques is that the denial of a query may provide sufficient clues that an attacker can deduce/leak underlying information. In an approach to counter this threat, the system monitors all queries from a given source and decides on the basis of the queries so far posed whether to deny a new query. The decision is based solely on the history of queries and answers and the new query.</a:t>
            </a:r>
          </a:p>
        </p:txBody>
      </p:sp>
    </p:spTree>
    <p:extLst>
      <p:ext uri="{BB962C8B-B14F-4D97-AF65-F5344CB8AC3E}">
        <p14:creationId xmlns:p14="http://schemas.microsoft.com/office/powerpoint/2010/main" val="4102613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765D77C-215F-7B4D-ABBA-449768CAE25D}" type="slidenum">
              <a:rPr lang="en-AU">
                <a:latin typeface="Arial" pitchFamily="-109" charset="0"/>
              </a:rPr>
              <a:pPr/>
              <a:t>36</a:t>
            </a:fld>
            <a:endParaRPr lang="en-AU">
              <a:latin typeface="Arial" pitchFamily="-109"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dirty="0">
                <a:latin typeface="Arial" pitchFamily="-110" charset="0"/>
                <a:ea typeface="ＭＳ Ｐゴシック" pitchFamily="-110" charset="-128"/>
                <a:cs typeface="ＭＳ Ｐゴシック" pitchFamily="-110" charset="-128"/>
              </a:rPr>
              <a:t>Query restriction techniques can be costly and are difficult to implement in such a</a:t>
            </a:r>
          </a:p>
          <a:p>
            <a:r>
              <a:rPr lang="en-US" dirty="0">
                <a:latin typeface="Arial" pitchFamily="-110" charset="0"/>
                <a:ea typeface="ＭＳ Ｐゴシック" pitchFamily="-110" charset="-128"/>
                <a:cs typeface="ＭＳ Ｐゴシック" pitchFamily="-110" charset="-128"/>
              </a:rPr>
              <a:t>way as to completely thwart inference attacks, especially if a user has supplementary</a:t>
            </a:r>
          </a:p>
          <a:p>
            <a:r>
              <a:rPr lang="en-US" dirty="0">
                <a:latin typeface="Arial" pitchFamily="-110" charset="0"/>
                <a:ea typeface="ＭＳ Ｐゴシック" pitchFamily="-110" charset="-128"/>
                <a:cs typeface="ＭＳ Ｐゴシック" pitchFamily="-110" charset="-128"/>
              </a:rPr>
              <a:t>knowledge. For larger databases, a simpler and more effective technique is to, in</a:t>
            </a:r>
          </a:p>
          <a:p>
            <a:r>
              <a:rPr lang="en-US" dirty="0">
                <a:latin typeface="Arial" pitchFamily="-110" charset="0"/>
                <a:ea typeface="ＭＳ Ｐゴシック" pitchFamily="-110" charset="-128"/>
                <a:cs typeface="ＭＳ Ｐゴシック" pitchFamily="-110" charset="-128"/>
              </a:rPr>
              <a:t>effect, add noise to the statistics generated from the original data. This can be done</a:t>
            </a:r>
          </a:p>
          <a:p>
            <a:r>
              <a:rPr lang="en-US" dirty="0">
                <a:latin typeface="Arial" pitchFamily="-110" charset="0"/>
                <a:ea typeface="ＭＳ Ｐゴシック" pitchFamily="-110" charset="-128"/>
                <a:cs typeface="ＭＳ Ｐゴシック" pitchFamily="-110" charset="-128"/>
              </a:rPr>
              <a:t>in one of two ways ( Figure 5.8 ): the data in the SDB can be modified (perturbed)</a:t>
            </a:r>
          </a:p>
          <a:p>
            <a:r>
              <a:rPr lang="en-US" dirty="0">
                <a:latin typeface="Arial" pitchFamily="-110" charset="0"/>
                <a:ea typeface="ＭＳ Ｐゴシック" pitchFamily="-110" charset="-128"/>
                <a:cs typeface="ＭＳ Ｐゴシック" pitchFamily="-110" charset="-128"/>
              </a:rPr>
              <a:t>so as to produce statistics that cannot be used to infer values for individual records;</a:t>
            </a:r>
          </a:p>
          <a:p>
            <a:r>
              <a:rPr lang="en-US" dirty="0">
                <a:latin typeface="Arial" pitchFamily="-110" charset="0"/>
                <a:ea typeface="ＭＳ Ｐゴシック" pitchFamily="-110" charset="-128"/>
                <a:cs typeface="ＭＳ Ｐゴシック" pitchFamily="-110" charset="-128"/>
              </a:rPr>
              <a:t>we refer to this as </a:t>
            </a:r>
            <a:r>
              <a:rPr lang="en-US" b="1" dirty="0">
                <a:latin typeface="Arial" pitchFamily="-110" charset="0"/>
                <a:ea typeface="ＭＳ Ｐゴシック" pitchFamily="-110" charset="-128"/>
                <a:cs typeface="ＭＳ Ｐゴシック" pitchFamily="-110" charset="-128"/>
              </a:rPr>
              <a:t>data perturbation . Alternatively, when a statistical query is made,</a:t>
            </a:r>
          </a:p>
          <a:p>
            <a:r>
              <a:rPr lang="en-US" dirty="0">
                <a:latin typeface="Arial" pitchFamily="-110" charset="0"/>
                <a:ea typeface="ＭＳ Ｐゴシック" pitchFamily="-110" charset="-128"/>
                <a:cs typeface="ＭＳ Ｐゴシック" pitchFamily="-110" charset="-128"/>
              </a:rPr>
              <a:t>the system can generate statistics that are modified from those that the original</a:t>
            </a:r>
          </a:p>
          <a:p>
            <a:r>
              <a:rPr lang="en-US" dirty="0">
                <a:latin typeface="Arial" pitchFamily="-110" charset="0"/>
                <a:ea typeface="ＭＳ Ｐゴシック" pitchFamily="-110" charset="-128"/>
                <a:cs typeface="ＭＳ Ｐゴシック" pitchFamily="-110" charset="-128"/>
              </a:rPr>
              <a:t>database would provide, again thwarting attempts to gain knowledge of individual</a:t>
            </a:r>
          </a:p>
          <a:p>
            <a:r>
              <a:rPr lang="en-US" dirty="0">
                <a:latin typeface="Arial" pitchFamily="-110" charset="0"/>
                <a:ea typeface="ＭＳ Ｐゴシック" pitchFamily="-110" charset="-128"/>
                <a:cs typeface="ＭＳ Ｐゴシック" pitchFamily="-110" charset="-128"/>
              </a:rPr>
              <a:t>records; this is referred to as </a:t>
            </a:r>
            <a:r>
              <a:rPr lang="en-US" b="1" dirty="0">
                <a:latin typeface="Arial" pitchFamily="-110" charset="0"/>
                <a:ea typeface="ＭＳ Ｐゴシック" pitchFamily="-110" charset="-128"/>
                <a:cs typeface="ＭＳ Ｐゴシック" pitchFamily="-110" charset="-128"/>
              </a:rPr>
              <a:t>output perturbation .</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Regardless of the specific perturbation technique, the designer must attempt</a:t>
            </a:r>
          </a:p>
          <a:p>
            <a:r>
              <a:rPr lang="en-US" dirty="0">
                <a:latin typeface="Arial" pitchFamily="-110" charset="0"/>
                <a:ea typeface="ＭＳ Ｐゴシック" pitchFamily="-110" charset="-128"/>
                <a:cs typeface="ＭＳ Ｐゴシック" pitchFamily="-110" charset="-128"/>
              </a:rPr>
              <a:t>to produce statistics that accurately reflect the underlying database. Because of</a:t>
            </a:r>
          </a:p>
          <a:p>
            <a:r>
              <a:rPr lang="en-US" dirty="0">
                <a:latin typeface="Arial" pitchFamily="-110" charset="0"/>
                <a:ea typeface="ＭＳ Ｐゴシック" pitchFamily="-110" charset="-128"/>
                <a:cs typeface="ＭＳ Ｐゴシック" pitchFamily="-110" charset="-128"/>
              </a:rPr>
              <a:t>the perturbation, there will be differences between perturbed results and ordinary</a:t>
            </a:r>
          </a:p>
          <a:p>
            <a:r>
              <a:rPr lang="en-US" dirty="0">
                <a:latin typeface="Arial" pitchFamily="-110" charset="0"/>
                <a:ea typeface="ＭＳ Ｐゴシック" pitchFamily="-110" charset="-128"/>
                <a:cs typeface="ＭＳ Ｐゴシック" pitchFamily="-110" charset="-128"/>
              </a:rPr>
              <a:t>results from the database. However, the goal is to minimize the differences and to</a:t>
            </a:r>
          </a:p>
          <a:p>
            <a:r>
              <a:rPr lang="en-US" dirty="0">
                <a:latin typeface="Arial" pitchFamily="-110" charset="0"/>
                <a:ea typeface="ＭＳ Ｐゴシック" pitchFamily="-110" charset="-128"/>
                <a:cs typeface="ＭＳ Ｐゴシック" pitchFamily="-110" charset="-128"/>
              </a:rPr>
              <a:t>provide users with consistent results.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As with query restriction, there are a number of perturbation techniques.</a:t>
            </a:r>
          </a:p>
          <a:p>
            <a:r>
              <a:rPr lang="en-US" dirty="0">
                <a:latin typeface="Arial" pitchFamily="-110" charset="0"/>
                <a:ea typeface="ＭＳ Ｐゴシック" pitchFamily="-110" charset="-128"/>
                <a:cs typeface="ＭＳ Ｐゴシック" pitchFamily="-110" charset="-128"/>
              </a:rPr>
              <a:t>In this section, we highlight a few of these.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A simple output perturbation technique is</a:t>
            </a:r>
          </a:p>
          <a:p>
            <a:r>
              <a:rPr lang="en-US" dirty="0">
                <a:latin typeface="Arial" pitchFamily="-110" charset="0"/>
                <a:ea typeface="ＭＳ Ｐゴシック" pitchFamily="-110" charset="-128"/>
                <a:cs typeface="ＭＳ Ｐゴシック" pitchFamily="-110" charset="-128"/>
              </a:rPr>
              <a:t>known as </a:t>
            </a:r>
            <a:r>
              <a:rPr lang="en-US" b="1" dirty="0">
                <a:latin typeface="Arial" pitchFamily="-110" charset="0"/>
                <a:ea typeface="ＭＳ Ｐゴシック" pitchFamily="-110" charset="-128"/>
                <a:cs typeface="ＭＳ Ｐゴシック" pitchFamily="-110" charset="-128"/>
              </a:rPr>
              <a:t>random-sample query . This technique is suitable for large databases and</a:t>
            </a:r>
          </a:p>
          <a:p>
            <a:r>
              <a:rPr lang="en-US" dirty="0">
                <a:latin typeface="Arial" pitchFamily="-110" charset="0"/>
                <a:ea typeface="ＭＳ Ｐゴシック" pitchFamily="-110" charset="-128"/>
                <a:cs typeface="ＭＳ Ｐゴシック" pitchFamily="-110" charset="-128"/>
              </a:rPr>
              <a:t>is similar to a technique employed by the U.S. Census Bureau. The technique works</a:t>
            </a:r>
          </a:p>
          <a:p>
            <a:r>
              <a:rPr lang="en-US" dirty="0">
                <a:latin typeface="Arial" pitchFamily="-110" charset="0"/>
                <a:ea typeface="ＭＳ Ｐゴシック" pitchFamily="-110" charset="-128"/>
                <a:cs typeface="ＭＳ Ｐゴシック" pitchFamily="-110" charset="-128"/>
              </a:rPr>
              <a:t>as follows:</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1. A user issues a query </a:t>
            </a:r>
            <a:r>
              <a:rPr lang="en-US" b="1" i="1" dirty="0" err="1">
                <a:latin typeface="Arial" pitchFamily="-110" charset="0"/>
                <a:ea typeface="ＭＳ Ｐゴシック" pitchFamily="-110" charset="-128"/>
                <a:cs typeface="ＭＳ Ｐゴシック" pitchFamily="-110" charset="-128"/>
              </a:rPr>
              <a:t>q</a:t>
            </a:r>
            <a:r>
              <a:rPr lang="en-US" b="1" i="1" dirty="0">
                <a:latin typeface="Arial" pitchFamily="-110" charset="0"/>
                <a:ea typeface="ＭＳ Ｐゴシック" pitchFamily="-110" charset="-128"/>
                <a:cs typeface="ＭＳ Ｐゴシック" pitchFamily="-110" charset="-128"/>
              </a:rPr>
              <a:t> ( C ) that is to return a statistical value. The query set so</a:t>
            </a:r>
          </a:p>
          <a:p>
            <a:r>
              <a:rPr lang="en-US" dirty="0">
                <a:latin typeface="Arial" pitchFamily="-110" charset="0"/>
                <a:ea typeface="ＭＳ Ｐゴシック" pitchFamily="-110" charset="-128"/>
                <a:cs typeface="ＭＳ Ｐゴシック" pitchFamily="-110" charset="-128"/>
              </a:rPr>
              <a:t>defined is </a:t>
            </a:r>
            <a:r>
              <a:rPr lang="en-US" i="1" dirty="0">
                <a:latin typeface="Arial" pitchFamily="-110" charset="0"/>
                <a:ea typeface="ＭＳ Ｐゴシック" pitchFamily="-110" charset="-128"/>
                <a:cs typeface="ＭＳ Ｐゴシック" pitchFamily="-110" charset="-128"/>
              </a:rPr>
              <a:t>X ( C ).</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2. The system replaces </a:t>
            </a:r>
            <a:r>
              <a:rPr lang="en-US" b="1" i="1" dirty="0">
                <a:latin typeface="Arial" pitchFamily="-110" charset="0"/>
                <a:ea typeface="ＭＳ Ｐゴシック" pitchFamily="-110" charset="-128"/>
                <a:cs typeface="ＭＳ Ｐゴシック" pitchFamily="-110" charset="-128"/>
              </a:rPr>
              <a:t>X ( C ) with a sampled query set, which is a properly</a:t>
            </a:r>
          </a:p>
          <a:p>
            <a:r>
              <a:rPr lang="en-US" dirty="0">
                <a:latin typeface="Arial" pitchFamily="-110" charset="0"/>
                <a:ea typeface="ＭＳ Ｐゴシック" pitchFamily="-110" charset="-128"/>
                <a:cs typeface="ＭＳ Ｐゴシック" pitchFamily="-110" charset="-128"/>
              </a:rPr>
              <a:t>selected subset of </a:t>
            </a:r>
            <a:r>
              <a:rPr lang="en-US" i="1" dirty="0">
                <a:latin typeface="Arial" pitchFamily="-110" charset="0"/>
                <a:ea typeface="ＭＳ Ｐゴシック" pitchFamily="-110" charset="-128"/>
                <a:cs typeface="ＭＳ Ｐゴシック" pitchFamily="-110" charset="-128"/>
              </a:rPr>
              <a:t>X ( C ).</a:t>
            </a:r>
          </a:p>
          <a:p>
            <a:endParaRPr lang="en-US" b="1" dirty="0">
              <a:latin typeface="Arial" pitchFamily="-110" charset="0"/>
              <a:ea typeface="ＭＳ Ｐゴシック" pitchFamily="-110" charset="-128"/>
              <a:cs typeface="ＭＳ Ｐゴシック" pitchFamily="-110" charset="-128"/>
            </a:endParaRPr>
          </a:p>
          <a:p>
            <a:r>
              <a:rPr lang="en-US" b="1" dirty="0">
                <a:latin typeface="Arial" pitchFamily="-110" charset="0"/>
                <a:ea typeface="ＭＳ Ｐゴシック" pitchFamily="-110" charset="-128"/>
                <a:cs typeface="ＭＳ Ｐゴシック" pitchFamily="-110" charset="-128"/>
              </a:rPr>
              <a:t>3. The system calculates the requested statistic on the sampled query set and</a:t>
            </a:r>
          </a:p>
          <a:p>
            <a:r>
              <a:rPr lang="en-US" dirty="0">
                <a:latin typeface="Arial" pitchFamily="-110" charset="0"/>
                <a:ea typeface="ＭＳ Ｐゴシック" pitchFamily="-110" charset="-128"/>
                <a:cs typeface="ＭＳ Ｐゴシック" pitchFamily="-110" charset="-128"/>
              </a:rPr>
              <a:t>returns the value.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Other approaches to output perturbation involve calculating the statistic on</a:t>
            </a:r>
          </a:p>
          <a:p>
            <a:r>
              <a:rPr lang="en-US" dirty="0">
                <a:latin typeface="Arial" pitchFamily="-110" charset="0"/>
                <a:ea typeface="ＭＳ Ｐゴシック" pitchFamily="-110" charset="-128"/>
                <a:cs typeface="ＭＳ Ｐゴシック" pitchFamily="-110" charset="-128"/>
              </a:rPr>
              <a:t>the requested query set and then adjusting the answer up or down by a given amount</a:t>
            </a:r>
          </a:p>
          <a:p>
            <a:r>
              <a:rPr lang="en-US" dirty="0">
                <a:latin typeface="Arial" pitchFamily="-110" charset="0"/>
                <a:ea typeface="ＭＳ Ｐゴシック" pitchFamily="-110" charset="-128"/>
                <a:cs typeface="ＭＳ Ｐゴシック" pitchFamily="-110" charset="-128"/>
              </a:rPr>
              <a:t>in some systematic or randomized fashion. All of these techniques are designed to</a:t>
            </a:r>
          </a:p>
          <a:p>
            <a:r>
              <a:rPr lang="en-US" dirty="0">
                <a:latin typeface="Arial" pitchFamily="-110" charset="0"/>
                <a:ea typeface="ＭＳ Ｐゴシック" pitchFamily="-110" charset="-128"/>
                <a:cs typeface="ＭＳ Ｐゴシック" pitchFamily="-110" charset="-128"/>
              </a:rPr>
              <a:t>thwart tracker attacks and other attacks that can be made against query restriction</a:t>
            </a:r>
          </a:p>
          <a:p>
            <a:r>
              <a:rPr lang="en-US" dirty="0">
                <a:latin typeface="Arial" pitchFamily="-110" charset="0"/>
                <a:ea typeface="ＭＳ Ｐゴシック" pitchFamily="-110" charset="-128"/>
                <a:cs typeface="ＭＳ Ｐゴシック" pitchFamily="-110" charset="-128"/>
              </a:rPr>
              <a:t>techniques.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With all of the perturbation techniques, there is a potential loss of accuracy as</a:t>
            </a:r>
          </a:p>
          <a:p>
            <a:r>
              <a:rPr lang="en-US" dirty="0">
                <a:latin typeface="Arial" pitchFamily="-110" charset="0"/>
                <a:ea typeface="ＭＳ Ｐゴシック" pitchFamily="-110" charset="-128"/>
                <a:cs typeface="ＭＳ Ｐゴシック" pitchFamily="-110" charset="-128"/>
              </a:rPr>
              <a:t>well as the potential for a systematic bias in the results.</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main challenge in the use of</a:t>
            </a:r>
          </a:p>
          <a:p>
            <a:r>
              <a:rPr lang="en-US" dirty="0">
                <a:latin typeface="Arial" pitchFamily="-110" charset="0"/>
                <a:ea typeface="ＭＳ Ｐゴシック" pitchFamily="-110" charset="-128"/>
                <a:cs typeface="ＭＳ Ｐゴシック" pitchFamily="-110" charset="-128"/>
              </a:rPr>
              <a:t>perturbation techniques is to determine the average size of the error to be used.</a:t>
            </a:r>
          </a:p>
          <a:p>
            <a:r>
              <a:rPr lang="en-US" dirty="0">
                <a:latin typeface="Arial" pitchFamily="-110" charset="0"/>
                <a:ea typeface="ＭＳ Ｐゴシック" pitchFamily="-110" charset="-128"/>
                <a:cs typeface="ＭＳ Ｐゴシック" pitchFamily="-110" charset="-128"/>
              </a:rPr>
              <a:t>If there is too little error, a user can infer close approximations to protected values.</a:t>
            </a:r>
          </a:p>
          <a:p>
            <a:r>
              <a:rPr lang="en-US" dirty="0">
                <a:latin typeface="Arial" pitchFamily="-110" charset="0"/>
                <a:ea typeface="ＭＳ Ｐゴシック" pitchFamily="-110" charset="-128"/>
                <a:cs typeface="ＭＳ Ｐゴシック" pitchFamily="-110" charset="-128"/>
              </a:rPr>
              <a:t>If the error is, on average, too great, the resulting statistics may be unusable.</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For a small database, it is difficult to add sufficient perturbation to hide data</a:t>
            </a:r>
          </a:p>
          <a:p>
            <a:r>
              <a:rPr lang="en-US" dirty="0">
                <a:latin typeface="Arial" pitchFamily="-110" charset="0"/>
                <a:ea typeface="ＭＳ Ｐゴシック" pitchFamily="-110" charset="-128"/>
                <a:cs typeface="ＭＳ Ｐゴシック" pitchFamily="-110" charset="-128"/>
              </a:rPr>
              <a:t>without badly distorting the results. Fortunately, as the size of the database grows, the</a:t>
            </a:r>
          </a:p>
          <a:p>
            <a:r>
              <a:rPr lang="en-US" dirty="0">
                <a:latin typeface="Arial" pitchFamily="-110" charset="0"/>
                <a:ea typeface="ＭＳ Ｐゴシック" pitchFamily="-110" charset="-128"/>
                <a:cs typeface="ＭＳ Ｐゴシック" pitchFamily="-110" charset="-128"/>
              </a:rPr>
              <a:t>effectiveness of perturbation techniques increases. This is a complex topic, beyond</a:t>
            </a:r>
          </a:p>
          <a:p>
            <a:r>
              <a:rPr lang="en-US" dirty="0">
                <a:latin typeface="Arial" pitchFamily="-110" charset="0"/>
                <a:ea typeface="ＭＳ Ｐゴシック" pitchFamily="-110" charset="-128"/>
                <a:cs typeface="ＭＳ Ｐゴシック" pitchFamily="-110" charset="-128"/>
              </a:rPr>
              <a:t>the scope of this chapter. Examples of recent work include [DWOR06], [EVFI03],</a:t>
            </a:r>
          </a:p>
          <a:p>
            <a:r>
              <a:rPr lang="en-US" dirty="0">
                <a:latin typeface="Arial" pitchFamily="-110" charset="0"/>
                <a:ea typeface="ＭＳ Ｐゴシック" pitchFamily="-110" charset="-128"/>
                <a:cs typeface="ＭＳ Ｐゴシック" pitchFamily="-110" charset="-128"/>
              </a:rPr>
              <a:t>and [DINU03].</a:t>
            </a:r>
          </a:p>
          <a:p>
            <a:endParaRPr lang="en-US" dirty="0">
              <a:latin typeface="Arial" pitchFamily="-110" charset="0"/>
              <a:ea typeface="ＭＳ Ｐゴシック" pitchFamily="-110" charset="-128"/>
              <a:cs typeface="ＭＳ Ｐゴシック" pitchFamily="-110" charset="-128"/>
            </a:endParaRPr>
          </a:p>
          <a:p>
            <a:r>
              <a:rPr lang="en-US" dirty="0">
                <a:latin typeface="Arial" pitchFamily="-110" charset="0"/>
                <a:ea typeface="ＭＳ Ｐゴシック" pitchFamily="-110" charset="-128"/>
                <a:cs typeface="ＭＳ Ｐゴシック" pitchFamily="-110" charset="-128"/>
              </a:rPr>
              <a:t>The last-mentioned reference reported the following result. Assume the size</a:t>
            </a:r>
          </a:p>
          <a:p>
            <a:r>
              <a:rPr lang="en-US" dirty="0">
                <a:latin typeface="Arial" pitchFamily="-110" charset="0"/>
                <a:ea typeface="ＭＳ Ｐゴシック" pitchFamily="-110" charset="-128"/>
                <a:cs typeface="ＭＳ Ｐゴシック" pitchFamily="-110" charset="-128"/>
              </a:rPr>
              <a:t>of the database, in terms of the number of data items or records, is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 . If the number</a:t>
            </a:r>
          </a:p>
          <a:p>
            <a:r>
              <a:rPr lang="en-US" dirty="0">
                <a:latin typeface="Arial" pitchFamily="-110" charset="0"/>
                <a:ea typeface="ＭＳ Ｐゴシック" pitchFamily="-110" charset="-128"/>
                <a:cs typeface="ＭＳ Ｐゴシック" pitchFamily="-110" charset="-128"/>
              </a:rPr>
              <a:t>of queries from a given source is linear to the size of the database (i.e., on the order</a:t>
            </a:r>
          </a:p>
          <a:p>
            <a:r>
              <a:rPr lang="en-US" dirty="0">
                <a:latin typeface="Arial" pitchFamily="-110" charset="0"/>
                <a:ea typeface="ＭＳ Ｐゴシック" pitchFamily="-110" charset="-128"/>
                <a:cs typeface="ＭＳ Ｐゴシック" pitchFamily="-110" charset="-128"/>
              </a:rPr>
              <a:t>of </a:t>
            </a:r>
            <a:r>
              <a:rPr lang="en-US" i="1" dirty="0" err="1">
                <a:latin typeface="Arial" pitchFamily="-110" charset="0"/>
                <a:ea typeface="ＭＳ Ｐゴシック" pitchFamily="-110" charset="-128"/>
                <a:cs typeface="ＭＳ Ｐゴシック" pitchFamily="-110" charset="-128"/>
              </a:rPr>
              <a:t>n</a:t>
            </a:r>
            <a:r>
              <a:rPr lang="en-US" i="1" dirty="0">
                <a:latin typeface="Arial" pitchFamily="-110" charset="0"/>
                <a:ea typeface="ＭＳ Ｐゴシック" pitchFamily="-110" charset="-128"/>
                <a:cs typeface="ＭＳ Ｐゴシック" pitchFamily="-110" charset="-128"/>
              </a:rPr>
              <a:t> ), then a substantial amount of noise must be added to the system, in terms of</a:t>
            </a:r>
          </a:p>
          <a:p>
            <a:r>
              <a:rPr lang="en-US" dirty="0">
                <a:latin typeface="Arial" pitchFamily="-110" charset="0"/>
                <a:ea typeface="ＭＳ Ｐゴシック" pitchFamily="-110" charset="-128"/>
                <a:cs typeface="ＭＳ Ｐゴシック" pitchFamily="-110" charset="-128"/>
              </a:rPr>
              <a:t>perturbation, to preserve confidentiality. Specifically, suppose the perturbation is</a:t>
            </a:r>
          </a:p>
          <a:p>
            <a:r>
              <a:rPr lang="en-US" dirty="0">
                <a:latin typeface="Arial" pitchFamily="-110" charset="0"/>
                <a:ea typeface="ＭＳ Ｐゴシック" pitchFamily="-110" charset="-128"/>
                <a:cs typeface="ＭＳ Ｐゴシック" pitchFamily="-110" charset="-128"/>
              </a:rPr>
              <a:t>imposed on the system by adding a random amount of perturbation  </a:t>
            </a:r>
            <a:r>
              <a:rPr lang="en-US" i="1" dirty="0" err="1">
                <a:latin typeface="Arial" pitchFamily="-110" charset="0"/>
                <a:ea typeface="ＭＳ Ｐゴシック" pitchFamily="-110" charset="-128"/>
                <a:cs typeface="ＭＳ Ｐゴシック" pitchFamily="-110" charset="-128"/>
              </a:rPr>
              <a:t>x</a:t>
            </a:r>
            <a:r>
              <a:rPr lang="en-US" i="1" dirty="0">
                <a:latin typeface="Arial" pitchFamily="-110" charset="0"/>
                <a:ea typeface="ＭＳ Ｐゴシック" pitchFamily="-110" charset="-128"/>
                <a:cs typeface="ＭＳ Ｐゴシック" pitchFamily="-110" charset="-128"/>
              </a:rPr>
              <a:t> . Then,</a:t>
            </a:r>
          </a:p>
          <a:p>
            <a:r>
              <a:rPr lang="en-US" dirty="0">
                <a:latin typeface="Arial" pitchFamily="-110" charset="0"/>
                <a:ea typeface="ＭＳ Ｐゴシック" pitchFamily="-110" charset="-128"/>
                <a:cs typeface="ＭＳ Ｐゴシック" pitchFamily="-110" charset="-128"/>
              </a:rPr>
              <a:t>if the query magnitude is linear, the perturbation must be at least of order 1</a:t>
            </a:r>
            <a:r>
              <a:rPr lang="en-US" i="1" dirty="0">
                <a:latin typeface="Arial" pitchFamily="-110" charset="0"/>
                <a:ea typeface="ＭＳ Ｐゴシック" pitchFamily="-110" charset="-128"/>
                <a:cs typeface="ＭＳ Ｐゴシック" pitchFamily="-110" charset="-128"/>
              </a:rPr>
              <a:t>n .</a:t>
            </a:r>
          </a:p>
          <a:p>
            <a:r>
              <a:rPr lang="en-US" dirty="0">
                <a:latin typeface="Arial" pitchFamily="-110" charset="0"/>
                <a:ea typeface="ＭＳ Ｐゴシック" pitchFamily="-110" charset="-128"/>
                <a:cs typeface="ＭＳ Ｐゴシック" pitchFamily="-110" charset="-128"/>
              </a:rPr>
              <a:t>This amount of noise may be sufficient to make the database effectively unusable.</a:t>
            </a:r>
          </a:p>
          <a:p>
            <a:r>
              <a:rPr lang="en-US" dirty="0">
                <a:latin typeface="Arial" pitchFamily="-110" charset="0"/>
                <a:ea typeface="ＭＳ Ｐゴシック" pitchFamily="-110" charset="-128"/>
                <a:cs typeface="ＭＳ Ｐゴシック" pitchFamily="-110" charset="-128"/>
              </a:rPr>
              <a:t>However, if the number of queries is </a:t>
            </a:r>
            <a:r>
              <a:rPr lang="en-US" dirty="0" err="1">
                <a:latin typeface="Arial" pitchFamily="-110" charset="0"/>
                <a:ea typeface="ＭＳ Ｐゴシック" pitchFamily="-110" charset="-128"/>
                <a:cs typeface="ＭＳ Ｐゴシック" pitchFamily="-110" charset="-128"/>
              </a:rPr>
              <a:t>sublinear</a:t>
            </a:r>
            <a:r>
              <a:rPr lang="en-US" dirty="0">
                <a:latin typeface="Arial" pitchFamily="-110" charset="0"/>
                <a:ea typeface="ＭＳ Ｐゴシック" pitchFamily="-110" charset="-128"/>
                <a:cs typeface="ＭＳ Ｐゴシック" pitchFamily="-110" charset="-128"/>
              </a:rPr>
              <a:t> (e.g., of order 1</a:t>
            </a:r>
            <a:r>
              <a:rPr lang="en-US" i="1" dirty="0">
                <a:latin typeface="Arial" pitchFamily="-110" charset="0"/>
                <a:ea typeface="ＭＳ Ｐゴシック" pitchFamily="-110" charset="-128"/>
                <a:cs typeface="ＭＳ Ｐゴシック" pitchFamily="-110" charset="-128"/>
              </a:rPr>
              <a:t>n ), then much less</a:t>
            </a:r>
          </a:p>
          <a:p>
            <a:r>
              <a:rPr lang="en-US" dirty="0">
                <a:latin typeface="Arial" pitchFamily="-110" charset="0"/>
                <a:ea typeface="ＭＳ Ｐゴシック" pitchFamily="-110" charset="-128"/>
                <a:cs typeface="ＭＳ Ｐゴシック" pitchFamily="-110" charset="-128"/>
              </a:rPr>
              <a:t>noise must be added to the system to maintain privacy. For a large database, limiting</a:t>
            </a:r>
          </a:p>
          <a:p>
            <a:r>
              <a:rPr lang="en-US" dirty="0">
                <a:latin typeface="Arial" pitchFamily="-110" charset="0"/>
                <a:ea typeface="ＭＳ Ｐゴシック" pitchFamily="-110" charset="-128"/>
                <a:cs typeface="ＭＳ Ｐゴシック" pitchFamily="-110" charset="-128"/>
              </a:rPr>
              <a:t>queries to a </a:t>
            </a:r>
            <a:r>
              <a:rPr lang="en-US" dirty="0" err="1">
                <a:latin typeface="Arial" pitchFamily="-110" charset="0"/>
                <a:ea typeface="ＭＳ Ｐゴシック" pitchFamily="-110" charset="-128"/>
                <a:cs typeface="ＭＳ Ｐゴシック" pitchFamily="-110" charset="-128"/>
              </a:rPr>
              <a:t>sublinear</a:t>
            </a:r>
            <a:r>
              <a:rPr lang="en-US" dirty="0">
                <a:latin typeface="Arial" pitchFamily="-110" charset="0"/>
                <a:ea typeface="ＭＳ Ｐゴシック" pitchFamily="-110" charset="-128"/>
                <a:cs typeface="ＭＳ Ｐゴシック" pitchFamily="-110" charset="-128"/>
              </a:rPr>
              <a:t> number may be reasonable.</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445056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F4F70A3-6E9A-A14C-9E09-ADCE0B3A8AB5}" type="slidenum">
              <a:rPr lang="en-AU">
                <a:latin typeface="Arial" pitchFamily="-109" charset="0"/>
              </a:rPr>
              <a:pPr/>
              <a:t>37</a:t>
            </a:fld>
            <a:endParaRPr lang="en-AU">
              <a:latin typeface="Arial" pitchFamily="-109" charset="0"/>
            </a:endParaRPr>
          </a:p>
        </p:txBody>
      </p:sp>
      <p:sp>
        <p:nvSpPr>
          <p:cNvPr id="69635" name="Rectangle 4"/>
          <p:cNvSpPr>
            <a:spLocks noGrp="1" noRot="1" noChangeAspect="1" noChangeArrowheads="1" noTextEdit="1"/>
          </p:cNvSpPr>
          <p:nvPr>
            <p:ph type="sldImg"/>
          </p:nvPr>
        </p:nvSpPr>
        <p:spPr>
          <a:ln/>
        </p:spPr>
      </p:sp>
      <p:sp>
        <p:nvSpPr>
          <p:cNvPr id="69636" name="Rectangle 5"/>
          <p:cNvSpPr>
            <a:spLocks noGrp="1" noChangeArrowheads="1"/>
          </p:cNvSpPr>
          <p:nvPr>
            <p:ph type="body" idx="1"/>
          </p:nvPr>
        </p:nvSpPr>
        <p:spPr>
          <a:noFill/>
          <a:ln/>
        </p:spPr>
        <p:txBody>
          <a:bodyPr/>
          <a:lstStyle/>
          <a:p>
            <a:pPr eaLnBrk="1" hangingPunct="1"/>
            <a:r>
              <a:rPr lang="en-US" dirty="0">
                <a:latin typeface="Times New Roman" pitchFamily="-109" charset="0"/>
                <a:ea typeface="ＭＳ Ｐゴシック" pitchFamily="-109" charset="-128"/>
                <a:cs typeface="ＭＳ Ｐゴシック" pitchFamily="-109" charset="-128"/>
              </a:rPr>
              <a:t>Chapter 5 summary.</a:t>
            </a:r>
          </a:p>
        </p:txBody>
      </p:sp>
    </p:spTree>
    <p:extLst>
      <p:ext uri="{BB962C8B-B14F-4D97-AF65-F5344CB8AC3E}">
        <p14:creationId xmlns:p14="http://schemas.microsoft.com/office/powerpoint/2010/main" val="2685592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9F4F70A3-6E9A-A14C-9E09-ADCE0B3A8AB5}" type="slidenum">
              <a:rPr lang="en-AU">
                <a:latin typeface="Arial" pitchFamily="-109" charset="0"/>
              </a:rPr>
              <a:pPr/>
              <a:t>38</a:t>
            </a:fld>
            <a:endParaRPr lang="en-AU">
              <a:latin typeface="Arial" pitchFamily="-109" charset="0"/>
            </a:endParaRPr>
          </a:p>
        </p:txBody>
      </p:sp>
      <p:sp>
        <p:nvSpPr>
          <p:cNvPr id="69635" name="Rectangle 4"/>
          <p:cNvSpPr>
            <a:spLocks noGrp="1" noRot="1" noChangeAspect="1" noChangeArrowheads="1" noTextEdit="1"/>
          </p:cNvSpPr>
          <p:nvPr>
            <p:ph type="sldImg"/>
          </p:nvPr>
        </p:nvSpPr>
        <p:spPr>
          <a:ln/>
        </p:spPr>
      </p:sp>
      <p:sp>
        <p:nvSpPr>
          <p:cNvPr id="69636" name="Rectangle 5"/>
          <p:cNvSpPr>
            <a:spLocks noGrp="1" noChangeArrowheads="1"/>
          </p:cNvSpPr>
          <p:nvPr>
            <p:ph type="body" idx="1"/>
          </p:nvPr>
        </p:nvSpPr>
        <p:spPr>
          <a:noFill/>
          <a:ln/>
        </p:spPr>
        <p:txBody>
          <a:bodyPr/>
          <a:lstStyle/>
          <a:p>
            <a:pPr eaLnBrk="1" hangingPunct="1"/>
            <a:r>
              <a:rPr lang="en-US" dirty="0">
                <a:latin typeface="Times New Roman" pitchFamily="-109" charset="0"/>
                <a:ea typeface="ＭＳ Ｐゴシック" pitchFamily="-109" charset="-128"/>
                <a:cs typeface="ＭＳ Ｐゴシック" pitchFamily="-109" charset="-128"/>
              </a:rPr>
              <a:t>Chapter 5 summary.</a:t>
            </a:r>
          </a:p>
        </p:txBody>
      </p:sp>
    </p:spTree>
    <p:extLst>
      <p:ext uri="{BB962C8B-B14F-4D97-AF65-F5344CB8AC3E}">
        <p14:creationId xmlns:p14="http://schemas.microsoft.com/office/powerpoint/2010/main" val="268559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349E7852-0CE3-1F42-AE1F-2C6BEDCEB64F}" type="slidenum">
              <a:rPr lang="en-AU">
                <a:latin typeface="Arial" pitchFamily="-109" charset="0"/>
              </a:rPr>
              <a:pPr/>
              <a:t>4</a:t>
            </a:fld>
            <a:endParaRPr lang="en-AU">
              <a:latin typeface="Arial" pitchFamily="-109"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r>
              <a:rPr lang="en-US">
                <a:latin typeface="Arial" pitchFamily="-109" charset="0"/>
                <a:ea typeface="ＭＳ Ｐゴシック" pitchFamily="-109" charset="-128"/>
                <a:cs typeface="ＭＳ Ｐゴシック" pitchFamily="-109" charset="-128"/>
              </a:rPr>
              <a:t>The basic building block of a relational database is a table of data, consisting of rows</a:t>
            </a:r>
          </a:p>
          <a:p>
            <a:pPr eaLnBrk="1" hangingPunct="1"/>
            <a:r>
              <a:rPr lang="en-US">
                <a:latin typeface="Arial" pitchFamily="-109" charset="0"/>
                <a:ea typeface="ＭＳ Ｐゴシック" pitchFamily="-109" charset="-128"/>
                <a:cs typeface="ＭＳ Ｐゴシック" pitchFamily="-109" charset="-128"/>
              </a:rPr>
              <a:t>and columns, similar to a spreadsheet. Each column holds a particular type of data,</a:t>
            </a:r>
          </a:p>
          <a:p>
            <a:pPr eaLnBrk="1" hangingPunct="1"/>
            <a:r>
              <a:rPr lang="en-US">
                <a:latin typeface="Arial" pitchFamily="-109" charset="0"/>
                <a:ea typeface="ＭＳ Ｐゴシック" pitchFamily="-109" charset="-128"/>
                <a:cs typeface="ＭＳ Ｐゴシック" pitchFamily="-109" charset="-128"/>
              </a:rPr>
              <a:t>while each row contains a specific value for each column. Ideally, the table has at</a:t>
            </a:r>
          </a:p>
          <a:p>
            <a:pPr eaLnBrk="1" hangingPunct="1"/>
            <a:r>
              <a:rPr lang="en-US">
                <a:latin typeface="Arial" pitchFamily="-109" charset="0"/>
                <a:ea typeface="ＭＳ Ｐゴシック" pitchFamily="-109" charset="-128"/>
                <a:cs typeface="ＭＳ Ｐゴシック" pitchFamily="-109" charset="-128"/>
              </a:rPr>
              <a:t>least one column in which each value is unique, thus serving as an identifier for a</a:t>
            </a:r>
          </a:p>
          <a:p>
            <a:pPr eaLnBrk="1" hangingPunct="1"/>
            <a:r>
              <a:rPr lang="en-US">
                <a:latin typeface="Arial" pitchFamily="-109" charset="0"/>
                <a:ea typeface="ＭＳ Ｐゴシック" pitchFamily="-109" charset="-128"/>
                <a:cs typeface="ＭＳ Ｐゴシック" pitchFamily="-109" charset="-128"/>
              </a:rPr>
              <a:t>given entry. For example, a typical telephone directory contains one entry for each</a:t>
            </a:r>
          </a:p>
          <a:p>
            <a:pPr eaLnBrk="1" hangingPunct="1"/>
            <a:r>
              <a:rPr lang="en-US">
                <a:latin typeface="Arial" pitchFamily="-109" charset="0"/>
                <a:ea typeface="ＭＳ Ｐゴシック" pitchFamily="-109" charset="-128"/>
                <a:cs typeface="ＭＳ Ｐゴシック" pitchFamily="-109" charset="-128"/>
              </a:rPr>
              <a:t>subscriber, with columns for name, telephone number, and address. Such a table is</a:t>
            </a:r>
          </a:p>
          <a:p>
            <a:pPr eaLnBrk="1" hangingPunct="1"/>
            <a:r>
              <a:rPr lang="en-US">
                <a:latin typeface="Arial" pitchFamily="-109" charset="0"/>
                <a:ea typeface="ＭＳ Ｐゴシック" pitchFamily="-109" charset="-128"/>
                <a:cs typeface="ＭＳ Ｐゴシック" pitchFamily="-109" charset="-128"/>
              </a:rPr>
              <a:t>called a flat file because it is a single two-dimensional (rows and columns) file. In a</a:t>
            </a:r>
          </a:p>
          <a:p>
            <a:pPr eaLnBrk="1" hangingPunct="1"/>
            <a:r>
              <a:rPr lang="en-US">
                <a:latin typeface="Arial" pitchFamily="-109" charset="0"/>
                <a:ea typeface="ＭＳ Ｐゴシック" pitchFamily="-109" charset="-128"/>
                <a:cs typeface="ＭＳ Ｐゴシック" pitchFamily="-109" charset="-128"/>
              </a:rPr>
              <a:t>flat file, all of the data are stored in a single table. For the telephone directory, there</a:t>
            </a:r>
          </a:p>
          <a:p>
            <a:pPr eaLnBrk="1" hangingPunct="1"/>
            <a:r>
              <a:rPr lang="en-US">
                <a:latin typeface="Arial" pitchFamily="-109" charset="0"/>
                <a:ea typeface="ＭＳ Ｐゴシック" pitchFamily="-109" charset="-128"/>
                <a:cs typeface="ＭＳ Ｐゴシック" pitchFamily="-109" charset="-128"/>
              </a:rPr>
              <a:t>might be a number of subscribers with the same name, but the telephone numbers</a:t>
            </a:r>
          </a:p>
          <a:p>
            <a:pPr eaLnBrk="1" hangingPunct="1"/>
            <a:r>
              <a:rPr lang="en-US">
                <a:latin typeface="Arial" pitchFamily="-109" charset="0"/>
                <a:ea typeface="ＭＳ Ｐゴシック" pitchFamily="-109" charset="-128"/>
                <a:cs typeface="ＭＳ Ｐゴシック" pitchFamily="-109" charset="-128"/>
              </a:rPr>
              <a:t>should be unique, so that the telephone number serves as a unique identifier for a</a:t>
            </a:r>
          </a:p>
          <a:p>
            <a:pPr eaLnBrk="1" hangingPunct="1"/>
            <a:r>
              <a:rPr lang="en-US">
                <a:latin typeface="Arial" pitchFamily="-109" charset="0"/>
                <a:ea typeface="ＭＳ Ｐゴシック" pitchFamily="-109" charset="-128"/>
                <a:cs typeface="ＭＳ Ｐゴシック" pitchFamily="-109" charset="-128"/>
              </a:rPr>
              <a:t>row. However, two or more people sharing the same phone number might each be</a:t>
            </a:r>
          </a:p>
          <a:p>
            <a:pPr eaLnBrk="1" hangingPunct="1"/>
            <a:r>
              <a:rPr lang="en-US">
                <a:latin typeface="Arial" pitchFamily="-109" charset="0"/>
                <a:ea typeface="ＭＳ Ｐゴシック" pitchFamily="-109" charset="-128"/>
                <a:cs typeface="ＭＳ Ｐゴシック" pitchFamily="-109" charset="-128"/>
              </a:rPr>
              <a:t>listed in the directory. To continue to hold all of the data for the telephone directory</a:t>
            </a:r>
          </a:p>
          <a:p>
            <a:pPr eaLnBrk="1" hangingPunct="1"/>
            <a:r>
              <a:rPr lang="en-US">
                <a:latin typeface="Arial" pitchFamily="-109" charset="0"/>
                <a:ea typeface="ＭＳ Ｐゴシック" pitchFamily="-109" charset="-128"/>
                <a:cs typeface="ＭＳ Ｐゴシック" pitchFamily="-109" charset="-128"/>
              </a:rPr>
              <a:t>in a single table and to provide for a unique identifier for each row, we could require</a:t>
            </a:r>
          </a:p>
          <a:p>
            <a:pPr eaLnBrk="1" hangingPunct="1"/>
            <a:r>
              <a:rPr lang="en-US">
                <a:latin typeface="Arial" pitchFamily="-109" charset="0"/>
                <a:ea typeface="ＭＳ Ｐゴシック" pitchFamily="-109" charset="-128"/>
                <a:cs typeface="ＭＳ Ｐゴシック" pitchFamily="-109" charset="-128"/>
              </a:rPr>
              <a:t>a separate column for secondary subscriber, tertiary subscriber, and so on. The result</a:t>
            </a:r>
          </a:p>
          <a:p>
            <a:pPr eaLnBrk="1" hangingPunct="1"/>
            <a:r>
              <a:rPr lang="en-US">
                <a:latin typeface="Arial" pitchFamily="-109" charset="0"/>
                <a:ea typeface="ＭＳ Ｐゴシック" pitchFamily="-109" charset="-128"/>
                <a:cs typeface="ＭＳ Ｐゴシック" pitchFamily="-109" charset="-128"/>
              </a:rPr>
              <a:t>would be that for each telephone number in use, there is a single entry in the table.</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The drawback of using a single table is that some of the column positions for</a:t>
            </a:r>
          </a:p>
          <a:p>
            <a:pPr eaLnBrk="1" hangingPunct="1"/>
            <a:r>
              <a:rPr lang="en-US">
                <a:latin typeface="Arial" pitchFamily="-109" charset="0"/>
                <a:ea typeface="ＭＳ Ｐゴシック" pitchFamily="-109" charset="-128"/>
                <a:cs typeface="ＭＳ Ｐゴシック" pitchFamily="-109" charset="-128"/>
              </a:rPr>
              <a:t>a given row may be blank (not used). Also, any time a new service or new type of</a:t>
            </a:r>
          </a:p>
          <a:p>
            <a:pPr eaLnBrk="1" hangingPunct="1"/>
            <a:r>
              <a:rPr lang="en-US">
                <a:latin typeface="Arial" pitchFamily="-109" charset="0"/>
                <a:ea typeface="ＭＳ Ｐゴシック" pitchFamily="-109" charset="-128"/>
                <a:cs typeface="ＭＳ Ｐゴシック" pitchFamily="-109" charset="-128"/>
              </a:rPr>
              <a:t>information is incorporated in the database, more columns must be added and the</a:t>
            </a:r>
          </a:p>
          <a:p>
            <a:pPr eaLnBrk="1" hangingPunct="1"/>
            <a:r>
              <a:rPr lang="en-US">
                <a:latin typeface="Arial" pitchFamily="-109" charset="0"/>
                <a:ea typeface="ＭＳ Ｐゴシック" pitchFamily="-109" charset="-128"/>
                <a:cs typeface="ＭＳ Ｐゴシック" pitchFamily="-109" charset="-128"/>
              </a:rPr>
              <a:t>database and accompanying software must be redesigned and rebuilt.</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The relational database structure enables the creation of multiple tables</a:t>
            </a:r>
          </a:p>
          <a:p>
            <a:pPr eaLnBrk="1" hangingPunct="1"/>
            <a:r>
              <a:rPr lang="en-US">
                <a:latin typeface="Arial" pitchFamily="-109" charset="0"/>
                <a:ea typeface="ＭＳ Ｐゴシック" pitchFamily="-109" charset="-128"/>
                <a:cs typeface="ＭＳ Ｐゴシック" pitchFamily="-109" charset="-128"/>
              </a:rPr>
              <a:t>tied together by a unique identifier that is present in all tables.</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Users and applications use a relational query language to access the database.</a:t>
            </a:r>
          </a:p>
          <a:p>
            <a:pPr eaLnBrk="1" hangingPunct="1"/>
            <a:r>
              <a:rPr lang="en-US">
                <a:latin typeface="Arial" pitchFamily="-109" charset="0"/>
                <a:ea typeface="ＭＳ Ｐゴシック" pitchFamily="-109" charset="-128"/>
                <a:cs typeface="ＭＳ Ｐゴシック" pitchFamily="-109" charset="-128"/>
              </a:rPr>
              <a:t>The query language uses declarative statements rather than the procedural</a:t>
            </a:r>
          </a:p>
          <a:p>
            <a:pPr eaLnBrk="1" hangingPunct="1"/>
            <a:r>
              <a:rPr lang="en-US">
                <a:latin typeface="Arial" pitchFamily="-109" charset="0"/>
                <a:ea typeface="ＭＳ Ｐゴシック" pitchFamily="-109" charset="-128"/>
                <a:cs typeface="ＭＳ Ｐゴシック" pitchFamily="-109" charset="-128"/>
              </a:rPr>
              <a:t>instructions of a programming language. In essence, the query language allows</a:t>
            </a:r>
          </a:p>
          <a:p>
            <a:pPr eaLnBrk="1" hangingPunct="1"/>
            <a:r>
              <a:rPr lang="en-US">
                <a:latin typeface="Arial" pitchFamily="-109" charset="0"/>
                <a:ea typeface="ＭＳ Ｐゴシック" pitchFamily="-109" charset="-128"/>
                <a:cs typeface="ＭＳ Ｐゴシック" pitchFamily="-109" charset="-128"/>
              </a:rPr>
              <a:t>the user to request selected items of data from all records that fit a given set of</a:t>
            </a:r>
          </a:p>
          <a:p>
            <a:pPr eaLnBrk="1" hangingPunct="1"/>
            <a:r>
              <a:rPr lang="en-US">
                <a:latin typeface="Arial" pitchFamily="-109" charset="0"/>
                <a:ea typeface="ＭＳ Ｐゴシック" pitchFamily="-109" charset="-128"/>
                <a:cs typeface="ＭＳ Ｐゴシック" pitchFamily="-109" charset="-128"/>
              </a:rPr>
              <a:t>criteria. The software then figures out how to extract the requested data from one</a:t>
            </a:r>
          </a:p>
          <a:p>
            <a:pPr eaLnBrk="1" hangingPunct="1"/>
            <a:r>
              <a:rPr lang="en-US">
                <a:latin typeface="Arial" pitchFamily="-109" charset="0"/>
                <a:ea typeface="ＭＳ Ｐゴシック" pitchFamily="-109" charset="-128"/>
                <a:cs typeface="ＭＳ Ｐゴシック" pitchFamily="-109" charset="-128"/>
              </a:rPr>
              <a:t>or more tables. For example, a telephone company representative could retrieve a</a:t>
            </a:r>
          </a:p>
          <a:p>
            <a:pPr eaLnBrk="1" hangingPunct="1"/>
            <a:r>
              <a:rPr lang="en-US">
                <a:latin typeface="Arial" pitchFamily="-109" charset="0"/>
                <a:ea typeface="ＭＳ Ｐゴシック" pitchFamily="-109" charset="-128"/>
                <a:cs typeface="ＭＳ Ｐゴシック" pitchFamily="-109" charset="-128"/>
              </a:rPr>
              <a:t>subscriber’s billing information as well as the status of special services or the latest</a:t>
            </a:r>
          </a:p>
          <a:p>
            <a:pPr eaLnBrk="1" hangingPunct="1"/>
            <a:r>
              <a:rPr lang="en-US">
                <a:latin typeface="Arial" pitchFamily="-109" charset="0"/>
                <a:ea typeface="ＭＳ Ｐゴシック" pitchFamily="-109" charset="-128"/>
                <a:cs typeface="ＭＳ Ｐゴシック" pitchFamily="-109" charset="-128"/>
              </a:rPr>
              <a:t>payment received, all displayed on one screen.</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62425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DE68060-81AE-774B-9BF5-797AD70F3115}" type="slidenum">
              <a:rPr lang="en-AU">
                <a:latin typeface="Arial" pitchFamily="-109" charset="0"/>
              </a:rPr>
              <a:pPr/>
              <a:t>5</a:t>
            </a:fld>
            <a:endParaRPr lang="en-AU">
              <a:latin typeface="Arial" pitchFamily="-109"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US" dirty="0">
                <a:latin typeface="Arial" pitchFamily="-109" charset="0"/>
                <a:ea typeface="ＭＳ Ｐゴシック" pitchFamily="-109" charset="-128"/>
                <a:cs typeface="ＭＳ Ｐゴシック" pitchFamily="-109" charset="-128"/>
              </a:rPr>
              <a:t>In relational database parlance, the basic building block is a </a:t>
            </a:r>
            <a:r>
              <a:rPr lang="en-US" b="1" dirty="0">
                <a:latin typeface="Arial" pitchFamily="-109" charset="0"/>
                <a:ea typeface="ＭＳ Ｐゴシック" pitchFamily="-109" charset="-128"/>
                <a:cs typeface="ＭＳ Ｐゴシック" pitchFamily="-109" charset="-128"/>
              </a:rPr>
              <a:t>relation , which is a</a:t>
            </a:r>
          </a:p>
          <a:p>
            <a:pPr eaLnBrk="1" hangingPunct="1"/>
            <a:r>
              <a:rPr lang="en-US" dirty="0">
                <a:latin typeface="Arial" pitchFamily="-109" charset="0"/>
                <a:ea typeface="ＭＳ Ｐゴシック" pitchFamily="-109" charset="-128"/>
                <a:cs typeface="ＭＳ Ｐゴシック" pitchFamily="-109" charset="-128"/>
              </a:rPr>
              <a:t>flat table. Rows are referred to as </a:t>
            </a:r>
            <a:r>
              <a:rPr lang="en-US" b="1" dirty="0">
                <a:latin typeface="Arial" pitchFamily="-109" charset="0"/>
                <a:ea typeface="ＭＳ Ｐゴシック" pitchFamily="-109" charset="-128"/>
                <a:cs typeface="ＭＳ Ｐゴシック" pitchFamily="-109" charset="-128"/>
              </a:rPr>
              <a:t>tuples , and columns are referred to as attributes</a:t>
            </a:r>
          </a:p>
          <a:p>
            <a:pPr eaLnBrk="1" hangingPunct="1"/>
            <a:endParaRPr lang="en-US" b="1"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primary key is defined to be a portion of a row used to uniquely</a:t>
            </a:r>
          </a:p>
          <a:p>
            <a:pPr eaLnBrk="1" hangingPunct="1"/>
            <a:r>
              <a:rPr lang="en-US" dirty="0">
                <a:latin typeface="Arial" pitchFamily="-109" charset="0"/>
                <a:ea typeface="ＭＳ Ｐゴシック" pitchFamily="-109" charset="-128"/>
                <a:cs typeface="ＭＳ Ｐゴシック" pitchFamily="-109" charset="-128"/>
              </a:rPr>
              <a:t>identify a row in a table; the primary key consists of one or more column names.</a:t>
            </a:r>
          </a:p>
          <a:p>
            <a:pPr eaLnBrk="1" hangingPunct="1"/>
            <a:r>
              <a:rPr lang="en-US" dirty="0">
                <a:latin typeface="Arial" pitchFamily="-109" charset="0"/>
                <a:ea typeface="ＭＳ Ｐゴシック" pitchFamily="-109" charset="-128"/>
                <a:cs typeface="ＭＳ Ｐゴシック" pitchFamily="-109" charset="-128"/>
              </a:rPr>
              <a:t>In the example of Figure 5.2 , a single attribute, </a:t>
            </a:r>
            <a:r>
              <a:rPr lang="en-US" dirty="0" err="1">
                <a:latin typeface="Arial" pitchFamily="-109" charset="0"/>
                <a:ea typeface="ＭＳ Ｐゴシック" pitchFamily="-109" charset="-128"/>
                <a:cs typeface="ＭＳ Ｐゴシック" pitchFamily="-109" charset="-128"/>
              </a:rPr>
              <a:t>PhoneNumber</a:t>
            </a:r>
            <a:r>
              <a:rPr lang="en-US" dirty="0">
                <a:latin typeface="Arial" pitchFamily="-109" charset="0"/>
                <a:ea typeface="ＭＳ Ｐゴシック" pitchFamily="-109" charset="-128"/>
                <a:cs typeface="ＭＳ Ｐゴシック" pitchFamily="-109" charset="-128"/>
              </a:rPr>
              <a:t>, is sufficient to</a:t>
            </a:r>
          </a:p>
          <a:p>
            <a:pPr eaLnBrk="1" hangingPunct="1"/>
            <a:r>
              <a:rPr lang="en-US" dirty="0">
                <a:latin typeface="Arial" pitchFamily="-109" charset="0"/>
                <a:ea typeface="ＭＳ Ｐゴシック" pitchFamily="-109" charset="-128"/>
                <a:cs typeface="ＭＳ Ｐゴシック" pitchFamily="-109" charset="-128"/>
              </a:rPr>
              <a:t>uniquely identify a row in a particular table.</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To create a relationship between two tables, the attributes that define the</a:t>
            </a:r>
          </a:p>
          <a:p>
            <a:pPr eaLnBrk="1" hangingPunct="1"/>
            <a:r>
              <a:rPr lang="en-US" dirty="0">
                <a:latin typeface="Arial" pitchFamily="-109" charset="0"/>
                <a:ea typeface="ＭＳ Ｐゴシック" pitchFamily="-109" charset="-128"/>
                <a:cs typeface="ＭＳ Ｐゴシック" pitchFamily="-109" charset="-128"/>
              </a:rPr>
              <a:t>primary key in one table must appear as attributes in another table, where they are</a:t>
            </a:r>
          </a:p>
          <a:p>
            <a:pPr eaLnBrk="1" hangingPunct="1"/>
            <a:r>
              <a:rPr lang="en-US" dirty="0">
                <a:latin typeface="Arial" pitchFamily="-109" charset="0"/>
                <a:ea typeface="ＭＳ Ｐゴシック" pitchFamily="-109" charset="-128"/>
                <a:cs typeface="ＭＳ Ｐゴシック" pitchFamily="-109" charset="-128"/>
              </a:rPr>
              <a:t>referred to as a </a:t>
            </a:r>
            <a:r>
              <a:rPr lang="en-US" b="1" dirty="0">
                <a:latin typeface="Arial" pitchFamily="-109" charset="0"/>
                <a:ea typeface="ＭＳ Ｐゴシック" pitchFamily="-109" charset="-128"/>
                <a:cs typeface="ＭＳ Ｐゴシック" pitchFamily="-109" charset="-128"/>
              </a:rPr>
              <a:t>foreign key . Whereas the value of a primary key must be unique</a:t>
            </a:r>
          </a:p>
          <a:p>
            <a:pPr eaLnBrk="1" hangingPunct="1"/>
            <a:r>
              <a:rPr lang="en-US" dirty="0">
                <a:latin typeface="Arial" pitchFamily="-109" charset="0"/>
                <a:ea typeface="ＭＳ Ｐゴシック" pitchFamily="-109" charset="-128"/>
                <a:cs typeface="ＭＳ Ｐゴシック" pitchFamily="-109" charset="-128"/>
              </a:rPr>
              <a:t>for each tuple (row) of its table, a foreign key value can appear multiple times in</a:t>
            </a:r>
          </a:p>
          <a:p>
            <a:pPr eaLnBrk="1" hangingPunct="1"/>
            <a:r>
              <a:rPr lang="en-US" dirty="0">
                <a:latin typeface="Arial" pitchFamily="-109" charset="0"/>
                <a:ea typeface="ＭＳ Ｐゴシック" pitchFamily="-109" charset="-128"/>
                <a:cs typeface="ＭＳ Ｐゴシック" pitchFamily="-109" charset="-128"/>
              </a:rPr>
              <a:t>a table, so that there is a one-to-many relationship between a row in the table with</a:t>
            </a:r>
          </a:p>
          <a:p>
            <a:pPr eaLnBrk="1" hangingPunct="1"/>
            <a:r>
              <a:rPr lang="en-US" dirty="0">
                <a:latin typeface="Arial" pitchFamily="-109" charset="0"/>
                <a:ea typeface="ＭＳ Ｐゴシック" pitchFamily="-109" charset="-128"/>
                <a:cs typeface="ＭＳ Ｐゴシック" pitchFamily="-109" charset="-128"/>
              </a:rPr>
              <a:t>the primary key and rows in the table with the foreign key.</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A </a:t>
            </a:r>
            <a:r>
              <a:rPr lang="en-US" b="1" dirty="0">
                <a:latin typeface="Arial" pitchFamily="-109" charset="0"/>
                <a:ea typeface="ＭＳ Ｐゴシック" pitchFamily="-109" charset="-128"/>
                <a:cs typeface="ＭＳ Ｐゴシック" pitchFamily="-109" charset="-128"/>
              </a:rPr>
              <a:t>view is a virtual table. In essence, a view is the result of a query that returns</a:t>
            </a:r>
          </a:p>
          <a:p>
            <a:pPr eaLnBrk="1" hangingPunct="1"/>
            <a:r>
              <a:rPr lang="en-US" dirty="0">
                <a:latin typeface="Arial" pitchFamily="-109" charset="0"/>
                <a:ea typeface="ＭＳ Ｐゴシック" pitchFamily="-109" charset="-128"/>
                <a:cs typeface="ＭＳ Ｐゴシック" pitchFamily="-109" charset="-128"/>
              </a:rPr>
              <a:t>selected rows and columns from one or more tables.</a:t>
            </a:r>
          </a:p>
          <a:p>
            <a:pPr eaLnBrk="1" hangingPunct="1"/>
            <a:endParaRPr lang="en-US" dirty="0">
              <a:latin typeface="Arial" pitchFamily="-109" charset="0"/>
              <a:ea typeface="ＭＳ Ｐゴシック" pitchFamily="-109" charset="-128"/>
              <a:cs typeface="ＭＳ Ｐゴシック" pitchFamily="-109" charset="-128"/>
            </a:endParaRPr>
          </a:p>
          <a:p>
            <a:pPr eaLnBrk="1" hangingPunct="1"/>
            <a:r>
              <a:rPr lang="en-US" dirty="0">
                <a:latin typeface="Arial" pitchFamily="-109" charset="0"/>
                <a:ea typeface="ＭＳ Ｐゴシック" pitchFamily="-109" charset="-128"/>
                <a:cs typeface="ＭＳ Ｐゴシック" pitchFamily="-109" charset="-128"/>
              </a:rPr>
              <a:t>Views are often used for security purposes. A view can provide restricted access to a</a:t>
            </a:r>
          </a:p>
          <a:p>
            <a:pPr eaLnBrk="1" hangingPunct="1"/>
            <a:r>
              <a:rPr lang="en-US" dirty="0">
                <a:latin typeface="Arial" pitchFamily="-109" charset="0"/>
                <a:ea typeface="ＭＳ Ｐゴシック" pitchFamily="-109" charset="-128"/>
                <a:cs typeface="ＭＳ Ｐゴシック" pitchFamily="-109" charset="-128"/>
              </a:rPr>
              <a:t>relational database so that a user or application only has access to certain rows or columns.</a:t>
            </a:r>
            <a:endParaRPr lang="en-US" dirty="0">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25368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42B6F4B2-5D2B-E642-9BAE-A549C860A4AE}" type="slidenum">
              <a:rPr lang="en-AU">
                <a:latin typeface="Arial" pitchFamily="-109" charset="0"/>
              </a:rPr>
              <a:pPr/>
              <a:t>6</a:t>
            </a:fld>
            <a:endParaRPr lang="en-AU">
              <a:latin typeface="Arial" pitchFamily="-109" charset="0"/>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r>
              <a:rPr lang="en-US">
                <a:latin typeface="Arial" pitchFamily="-109" charset="0"/>
                <a:ea typeface="ＭＳ Ｐゴシック" pitchFamily="-109" charset="-128"/>
                <a:cs typeface="ＭＳ Ｐゴシック" pitchFamily="-109" charset="-128"/>
              </a:rPr>
              <a:t>Figure 5.2 shows</a:t>
            </a:r>
          </a:p>
          <a:p>
            <a:pPr eaLnBrk="1" hangingPunct="1"/>
            <a:r>
              <a:rPr lang="en-US">
                <a:latin typeface="Arial" pitchFamily="-109" charset="0"/>
                <a:ea typeface="ＭＳ Ｐゴシック" pitchFamily="-109" charset="-128"/>
                <a:cs typeface="ＭＳ Ｐゴシック" pitchFamily="-109" charset="-128"/>
              </a:rPr>
              <a:t>how new services and features can be added to the telephone database without</a:t>
            </a:r>
          </a:p>
          <a:p>
            <a:pPr eaLnBrk="1" hangingPunct="1"/>
            <a:r>
              <a:rPr lang="en-US">
                <a:latin typeface="Arial" pitchFamily="-109" charset="0"/>
                <a:ea typeface="ＭＳ Ｐゴシック" pitchFamily="-109" charset="-128"/>
                <a:cs typeface="ＭＳ Ｐゴシック" pitchFamily="-109" charset="-128"/>
              </a:rPr>
              <a:t>reconstructing the main table. In this example, there is a primary table with</a:t>
            </a:r>
          </a:p>
          <a:p>
            <a:pPr eaLnBrk="1" hangingPunct="1"/>
            <a:r>
              <a:rPr lang="en-US">
                <a:latin typeface="Arial" pitchFamily="-109" charset="0"/>
                <a:ea typeface="ＭＳ Ｐゴシック" pitchFamily="-109" charset="-128"/>
                <a:cs typeface="ＭＳ Ｐゴシック" pitchFamily="-109" charset="-128"/>
              </a:rPr>
              <a:t>basic information for each telephone number. The telephone number serves as</a:t>
            </a:r>
          </a:p>
          <a:p>
            <a:pPr eaLnBrk="1" hangingPunct="1"/>
            <a:r>
              <a:rPr lang="en-US">
                <a:latin typeface="Arial" pitchFamily="-109" charset="0"/>
                <a:ea typeface="ＭＳ Ｐゴシック" pitchFamily="-109" charset="-128"/>
                <a:cs typeface="ＭＳ Ｐゴシック" pitchFamily="-109" charset="-128"/>
              </a:rPr>
              <a:t>a primary key. The database administrator can then define a new table with a</a:t>
            </a:r>
          </a:p>
          <a:p>
            <a:pPr eaLnBrk="1" hangingPunct="1"/>
            <a:r>
              <a:rPr lang="en-US">
                <a:latin typeface="Arial" pitchFamily="-109" charset="0"/>
                <a:ea typeface="ＭＳ Ｐゴシック" pitchFamily="-109" charset="-128"/>
                <a:cs typeface="ＭＳ Ｐゴシック" pitchFamily="-109" charset="-128"/>
              </a:rPr>
              <a:t>column for the primary key and other columns for other information.</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259594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0DF36489-DBA9-A943-B7AE-CDDB5A4708C7}" type="slidenum">
              <a:rPr lang="en-AU">
                <a:latin typeface="Arial" pitchFamily="-109" charset="0"/>
              </a:rPr>
              <a:pPr/>
              <a:t>7</a:t>
            </a:fld>
            <a:endParaRPr lang="en-AU">
              <a:latin typeface="Arial" pitchFamily="-109"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a:latin typeface="Arial" pitchFamily="-109" charset="0"/>
                <a:ea typeface="ＭＳ Ｐゴシック" pitchFamily="-109" charset="-128"/>
                <a:cs typeface="ＭＳ Ｐゴシック" pitchFamily="-109" charset="-128"/>
              </a:rPr>
              <a:t>Figure 5.3b is a view that</a:t>
            </a:r>
          </a:p>
          <a:p>
            <a:pPr eaLnBrk="1" hangingPunct="1"/>
            <a:r>
              <a:rPr lang="en-US">
                <a:latin typeface="Arial" pitchFamily="-109" charset="0"/>
                <a:ea typeface="ＭＳ Ｐゴシック" pitchFamily="-109" charset="-128"/>
                <a:cs typeface="ＭＳ Ｐゴシック" pitchFamily="-109" charset="-128"/>
              </a:rPr>
              <a:t>includes the employee name, ID, and phone number from the Employee table and</a:t>
            </a:r>
          </a:p>
          <a:p>
            <a:pPr eaLnBrk="1" hangingPunct="1"/>
            <a:r>
              <a:rPr lang="en-US">
                <a:latin typeface="Arial" pitchFamily="-109" charset="0"/>
                <a:ea typeface="ＭＳ Ｐゴシック" pitchFamily="-109" charset="-128"/>
                <a:cs typeface="ＭＳ Ｐゴシック" pitchFamily="-109" charset="-128"/>
              </a:rPr>
              <a:t>the corresponding department name from the Department table. The linkage is the</a:t>
            </a:r>
          </a:p>
          <a:p>
            <a:pPr eaLnBrk="1" hangingPunct="1"/>
            <a:r>
              <a:rPr lang="en-US" i="1">
                <a:latin typeface="Arial" pitchFamily="-109" charset="0"/>
                <a:ea typeface="ＭＳ Ｐゴシック" pitchFamily="-109" charset="-128"/>
                <a:cs typeface="ＭＳ Ｐゴシック" pitchFamily="-109" charset="-128"/>
              </a:rPr>
              <a:t>Did , so that the view table includes data from each row of the Employee table, with</a:t>
            </a:r>
          </a:p>
          <a:p>
            <a:pPr eaLnBrk="1" hangingPunct="1"/>
            <a:r>
              <a:rPr lang="en-US">
                <a:latin typeface="Arial" pitchFamily="-109" charset="0"/>
                <a:ea typeface="ＭＳ Ｐゴシック" pitchFamily="-109" charset="-128"/>
                <a:cs typeface="ＭＳ Ｐゴシック" pitchFamily="-109" charset="-128"/>
              </a:rPr>
              <a:t>additional data from the Department table. It is also possible to construct a view</a:t>
            </a:r>
          </a:p>
          <a:p>
            <a:pPr eaLnBrk="1" hangingPunct="1"/>
            <a:r>
              <a:rPr lang="en-US">
                <a:latin typeface="Arial" pitchFamily="-109" charset="0"/>
                <a:ea typeface="ＭＳ Ｐゴシック" pitchFamily="-109" charset="-128"/>
                <a:cs typeface="ＭＳ Ｐゴシック" pitchFamily="-109" charset="-128"/>
              </a:rPr>
              <a:t>from a single table. For example, one view of the Employee table consists of all</a:t>
            </a:r>
          </a:p>
          <a:p>
            <a:pPr eaLnBrk="1" hangingPunct="1"/>
            <a:r>
              <a:rPr lang="en-US">
                <a:latin typeface="Arial" pitchFamily="-109" charset="0"/>
                <a:ea typeface="ＭＳ Ｐゴシック" pitchFamily="-109" charset="-128"/>
                <a:cs typeface="ＭＳ Ｐゴシック" pitchFamily="-109" charset="-128"/>
              </a:rPr>
              <a:t>rows, with the salary code column deleted. A view can be qualified to include only</a:t>
            </a:r>
          </a:p>
          <a:p>
            <a:pPr eaLnBrk="1" hangingPunct="1"/>
            <a:r>
              <a:rPr lang="en-US">
                <a:latin typeface="Arial" pitchFamily="-109" charset="0"/>
                <a:ea typeface="ＭＳ Ｐゴシック" pitchFamily="-109" charset="-128"/>
                <a:cs typeface="ＭＳ Ｐゴシック" pitchFamily="-109" charset="-128"/>
              </a:rPr>
              <a:t>some rows and/or some columns. For example, a view can be defined consisting of</a:t>
            </a:r>
          </a:p>
          <a:p>
            <a:pPr eaLnBrk="1" hangingPunct="1"/>
            <a:r>
              <a:rPr lang="en-US">
                <a:latin typeface="Arial" pitchFamily="-109" charset="0"/>
                <a:ea typeface="ＭＳ Ｐゴシック" pitchFamily="-109" charset="-128"/>
                <a:cs typeface="ＭＳ Ｐゴシック" pitchFamily="-109" charset="-128"/>
              </a:rPr>
              <a:t>all rows in the Employee table for which the </a:t>
            </a:r>
            <a:r>
              <a:rPr lang="en-US" i="1">
                <a:latin typeface="Arial" pitchFamily="-109" charset="0"/>
                <a:ea typeface="ＭＳ Ｐゴシック" pitchFamily="-109" charset="-128"/>
                <a:cs typeface="ＭＳ Ｐゴシック" pitchFamily="-109" charset="-128"/>
              </a:rPr>
              <a:t>Did  15.</a:t>
            </a:r>
          </a:p>
          <a:p>
            <a:pPr eaLnBrk="1" hangingPunct="1"/>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21670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59E3DD2A-7E87-A440-850D-3601378074C8}" type="slidenum">
              <a:rPr lang="en-AU">
                <a:latin typeface="Arial" pitchFamily="-109" charset="0"/>
              </a:rPr>
              <a:pPr/>
              <a:t>8</a:t>
            </a:fld>
            <a:endParaRPr lang="en-AU">
              <a:latin typeface="Arial" pitchFamily="-109" charset="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a:latin typeface="Arial" pitchFamily="-109" charset="0"/>
                <a:ea typeface="ＭＳ Ｐゴシック" pitchFamily="-109" charset="-128"/>
                <a:cs typeface="ＭＳ Ｐゴシック" pitchFamily="-109" charset="-128"/>
              </a:rPr>
              <a:t>Structured Query Language (SQL), originally developed by IBM in the mid-1970s, is a</a:t>
            </a:r>
          </a:p>
          <a:p>
            <a:pPr eaLnBrk="1" hangingPunct="1"/>
            <a:r>
              <a:rPr lang="en-US">
                <a:latin typeface="Arial" pitchFamily="-109" charset="0"/>
                <a:ea typeface="ＭＳ Ｐゴシック" pitchFamily="-109" charset="-128"/>
                <a:cs typeface="ＭＳ Ｐゴシック" pitchFamily="-109" charset="-128"/>
              </a:rPr>
              <a:t>standardized language that can be used to define schema, manipulate, and query data</a:t>
            </a:r>
          </a:p>
          <a:p>
            <a:pPr eaLnBrk="1" hangingPunct="1"/>
            <a:r>
              <a:rPr lang="en-US">
                <a:latin typeface="Arial" pitchFamily="-109" charset="0"/>
                <a:ea typeface="ＭＳ Ｐゴシック" pitchFamily="-109" charset="-128"/>
                <a:cs typeface="ＭＳ Ｐゴシック" pitchFamily="-109" charset="-128"/>
              </a:rPr>
              <a:t>in a relational database. There are several versions of the ANSI/ISO standard and a</a:t>
            </a:r>
          </a:p>
          <a:p>
            <a:pPr eaLnBrk="1" hangingPunct="1"/>
            <a:r>
              <a:rPr lang="en-US">
                <a:latin typeface="Arial" pitchFamily="-109" charset="0"/>
                <a:ea typeface="ＭＳ Ｐゴシック" pitchFamily="-109" charset="-128"/>
                <a:cs typeface="ＭＳ Ｐゴシック" pitchFamily="-109" charset="-128"/>
              </a:rPr>
              <a:t>variety of different implementations, but all follow the same basic syntax and semantics.</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For example, the two tables in Figure 5.3a are defined as follows:</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CREATE TABLE department (</a:t>
            </a:r>
          </a:p>
          <a:p>
            <a:pPr eaLnBrk="1" hangingPunct="1"/>
            <a:r>
              <a:rPr lang="en-US">
                <a:latin typeface="Arial" pitchFamily="-109" charset="0"/>
                <a:ea typeface="ＭＳ Ｐゴシック" pitchFamily="-109" charset="-128"/>
                <a:cs typeface="ＭＳ Ｐゴシック" pitchFamily="-109" charset="-128"/>
              </a:rPr>
              <a:t>Did INTEGER PRIMARY KEY,</a:t>
            </a:r>
          </a:p>
          <a:p>
            <a:pPr eaLnBrk="1" hangingPunct="1"/>
            <a:r>
              <a:rPr lang="en-US">
                <a:latin typeface="Arial" pitchFamily="-109" charset="0"/>
                <a:ea typeface="ＭＳ Ｐゴシック" pitchFamily="-109" charset="-128"/>
                <a:cs typeface="ＭＳ Ｐゴシック" pitchFamily="-109" charset="-128"/>
              </a:rPr>
              <a:t>Dname CHAR (30),</a:t>
            </a:r>
          </a:p>
          <a:p>
            <a:pPr eaLnBrk="1" hangingPunct="1"/>
            <a:r>
              <a:rPr lang="en-US">
                <a:latin typeface="Arial" pitchFamily="-109" charset="0"/>
                <a:ea typeface="ＭＳ Ｐゴシック" pitchFamily="-109" charset="-128"/>
                <a:cs typeface="ＭＳ Ｐゴシック" pitchFamily="-109" charset="-128"/>
              </a:rPr>
              <a:t>Dacctno CHAR (6) )</a:t>
            </a:r>
          </a:p>
          <a:p>
            <a:pPr eaLnBrk="1" hangingPunct="1"/>
            <a:r>
              <a:rPr lang="en-US">
                <a:latin typeface="Arial" pitchFamily="-109" charset="0"/>
                <a:ea typeface="ＭＳ Ｐゴシック" pitchFamily="-109" charset="-128"/>
                <a:cs typeface="ＭＳ Ｐゴシック" pitchFamily="-109" charset="-128"/>
              </a:rPr>
              <a:t>CREATE TABLE employee (</a:t>
            </a:r>
          </a:p>
          <a:p>
            <a:pPr eaLnBrk="1" hangingPunct="1"/>
            <a:r>
              <a:rPr lang="en-US">
                <a:latin typeface="Arial" pitchFamily="-109" charset="0"/>
                <a:ea typeface="ＭＳ Ｐゴシック" pitchFamily="-109" charset="-128"/>
                <a:cs typeface="ＭＳ Ｐゴシック" pitchFamily="-109" charset="-128"/>
              </a:rPr>
              <a:t>Ename CHAR (30),</a:t>
            </a:r>
          </a:p>
          <a:p>
            <a:pPr eaLnBrk="1" hangingPunct="1"/>
            <a:r>
              <a:rPr lang="en-US">
                <a:latin typeface="Arial" pitchFamily="-109" charset="0"/>
                <a:ea typeface="ＭＳ Ｐゴシック" pitchFamily="-109" charset="-128"/>
                <a:cs typeface="ＭＳ Ｐゴシック" pitchFamily="-109" charset="-128"/>
              </a:rPr>
              <a:t>Did INTEGER,</a:t>
            </a:r>
          </a:p>
          <a:p>
            <a:pPr eaLnBrk="1" hangingPunct="1"/>
            <a:r>
              <a:rPr lang="en-US">
                <a:latin typeface="Arial" pitchFamily="-109" charset="0"/>
                <a:ea typeface="ＭＳ Ｐゴシック" pitchFamily="-109" charset="-128"/>
                <a:cs typeface="ＭＳ Ｐゴシック" pitchFamily="-109" charset="-128"/>
              </a:rPr>
              <a:t>SalaryCode INTEGER,</a:t>
            </a:r>
          </a:p>
          <a:p>
            <a:pPr eaLnBrk="1" hangingPunct="1"/>
            <a:r>
              <a:rPr lang="en-US">
                <a:latin typeface="Arial" pitchFamily="-109" charset="0"/>
                <a:ea typeface="ＭＳ Ｐゴシック" pitchFamily="-109" charset="-128"/>
                <a:cs typeface="ＭＳ Ｐゴシック" pitchFamily="-109" charset="-128"/>
              </a:rPr>
              <a:t>Eid INTEGER PRIMARY KEY,</a:t>
            </a:r>
          </a:p>
          <a:p>
            <a:pPr eaLnBrk="1" hangingPunct="1"/>
            <a:r>
              <a:rPr lang="en-US">
                <a:latin typeface="Arial" pitchFamily="-109" charset="0"/>
                <a:ea typeface="ＭＳ Ｐゴシック" pitchFamily="-109" charset="-128"/>
                <a:cs typeface="ＭＳ Ｐゴシック" pitchFamily="-109" charset="-128"/>
              </a:rPr>
              <a:t>Ephone CHAR (10),</a:t>
            </a:r>
          </a:p>
          <a:p>
            <a:pPr eaLnBrk="1" hangingPunct="1"/>
            <a:r>
              <a:rPr lang="en-US">
                <a:latin typeface="Arial" pitchFamily="-109" charset="0"/>
                <a:ea typeface="ＭＳ Ｐゴシック" pitchFamily="-109" charset="-128"/>
                <a:cs typeface="ＭＳ Ｐゴシック" pitchFamily="-109" charset="-128"/>
              </a:rPr>
              <a:t>FOREIGN KEY (Did) REFERENCES department (Did) )</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The basic command for retrieving information is the SELECT statement.</a:t>
            </a:r>
          </a:p>
          <a:p>
            <a:pPr eaLnBrk="1" hangingPunct="1"/>
            <a:r>
              <a:rPr lang="en-US">
                <a:latin typeface="Arial" pitchFamily="-109" charset="0"/>
                <a:ea typeface="ＭＳ Ｐゴシック" pitchFamily="-109" charset="-128"/>
                <a:cs typeface="ＭＳ Ｐゴシック" pitchFamily="-109" charset="-128"/>
              </a:rPr>
              <a:t>Consider this example:</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SELECT Ename, Eid, Ephone</a:t>
            </a:r>
          </a:p>
          <a:p>
            <a:pPr eaLnBrk="1" hangingPunct="1"/>
            <a:r>
              <a:rPr lang="en-US">
                <a:latin typeface="Arial" pitchFamily="-109" charset="0"/>
                <a:ea typeface="ＭＳ Ｐゴシック" pitchFamily="-109" charset="-128"/>
                <a:cs typeface="ＭＳ Ｐゴシック" pitchFamily="-109" charset="-128"/>
              </a:rPr>
              <a:t>FROM Employee</a:t>
            </a:r>
          </a:p>
          <a:p>
            <a:pPr eaLnBrk="1" hangingPunct="1"/>
            <a:r>
              <a:rPr lang="en-US">
                <a:latin typeface="Arial" pitchFamily="-109" charset="0"/>
                <a:ea typeface="ＭＳ Ｐゴシック" pitchFamily="-109" charset="-128"/>
                <a:cs typeface="ＭＳ Ｐゴシック" pitchFamily="-109" charset="-128"/>
              </a:rPr>
              <a:t>WHERE Did  15</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This query returns the Ename, Eid, and Ephone fields from the Employee</a:t>
            </a:r>
          </a:p>
          <a:p>
            <a:pPr eaLnBrk="1" hangingPunct="1"/>
            <a:r>
              <a:rPr lang="en-US">
                <a:latin typeface="Arial" pitchFamily="-109" charset="0"/>
                <a:ea typeface="ＭＳ Ｐゴシック" pitchFamily="-109" charset="-128"/>
                <a:cs typeface="ＭＳ Ｐゴシック" pitchFamily="-109" charset="-128"/>
              </a:rPr>
              <a:t>table for all employees assigned to department 15.</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The view in Figure 5.3b is created using the following SQL statement:</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CREATE VIEW newtable (Dname, Ename, Eid, Ephone)</a:t>
            </a:r>
          </a:p>
          <a:p>
            <a:pPr eaLnBrk="1" hangingPunct="1"/>
            <a:r>
              <a:rPr lang="en-US">
                <a:latin typeface="Arial" pitchFamily="-109" charset="0"/>
                <a:ea typeface="ＭＳ Ｐゴシック" pitchFamily="-109" charset="-128"/>
                <a:cs typeface="ＭＳ Ｐゴシック" pitchFamily="-109" charset="-128"/>
              </a:rPr>
              <a:t>AS SELECT D.Dname E.Ename, E.Eid, E.Ephone</a:t>
            </a:r>
          </a:p>
          <a:p>
            <a:pPr eaLnBrk="1" hangingPunct="1"/>
            <a:r>
              <a:rPr lang="en-US">
                <a:latin typeface="Arial" pitchFamily="-109" charset="0"/>
                <a:ea typeface="ＭＳ Ｐゴシック" pitchFamily="-109" charset="-128"/>
                <a:cs typeface="ＭＳ Ｐゴシック" pitchFamily="-109" charset="-128"/>
              </a:rPr>
              <a:t>FROM Department D Employee E</a:t>
            </a:r>
          </a:p>
          <a:p>
            <a:pPr eaLnBrk="1" hangingPunct="1"/>
            <a:r>
              <a:rPr lang="en-US">
                <a:latin typeface="Arial" pitchFamily="-109" charset="0"/>
                <a:ea typeface="ＭＳ Ｐゴシック" pitchFamily="-109" charset="-128"/>
                <a:cs typeface="ＭＳ Ｐゴシック" pitchFamily="-109" charset="-128"/>
              </a:rPr>
              <a:t>WHERE E.Did  D.Did</a:t>
            </a:r>
          </a:p>
          <a:p>
            <a:pPr eaLnBrk="1" hangingPunct="1"/>
            <a:endParaRPr lang="en-US">
              <a:latin typeface="Arial" pitchFamily="-109" charset="0"/>
              <a:ea typeface="ＭＳ Ｐゴシック" pitchFamily="-109" charset="-128"/>
              <a:cs typeface="ＭＳ Ｐゴシック" pitchFamily="-109" charset="-128"/>
            </a:endParaRPr>
          </a:p>
          <a:p>
            <a:pPr eaLnBrk="1" hangingPunct="1"/>
            <a:r>
              <a:rPr lang="en-US">
                <a:latin typeface="Arial" pitchFamily="-109" charset="0"/>
                <a:ea typeface="ＭＳ Ｐゴシック" pitchFamily="-109" charset="-128"/>
                <a:cs typeface="ＭＳ Ｐゴシック" pitchFamily="-109" charset="-128"/>
              </a:rPr>
              <a:t>The preceding are just a few examples of SQL functionality. SQL statements</a:t>
            </a:r>
          </a:p>
          <a:p>
            <a:pPr eaLnBrk="1" hangingPunct="1"/>
            <a:r>
              <a:rPr lang="en-US">
                <a:latin typeface="Arial" pitchFamily="-109" charset="0"/>
                <a:ea typeface="ＭＳ Ｐゴシック" pitchFamily="-109" charset="-128"/>
                <a:cs typeface="ＭＳ Ｐゴシック" pitchFamily="-109" charset="-128"/>
              </a:rPr>
              <a:t>can be used to create tables, insert and delete data in tables, create views, and</a:t>
            </a:r>
          </a:p>
          <a:p>
            <a:pPr eaLnBrk="1" hangingPunct="1"/>
            <a:r>
              <a:rPr lang="en-US">
                <a:latin typeface="Arial" pitchFamily="-109" charset="0"/>
                <a:ea typeface="ＭＳ Ｐゴシック" pitchFamily="-109" charset="-128"/>
                <a:cs typeface="ＭＳ Ｐゴシック" pitchFamily="-109" charset="-128"/>
              </a:rPr>
              <a:t>retrieve data with query statements.</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686812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47C0D2D-7D33-9045-89D9-D9FBD7DBBB98}" type="slidenum">
              <a:rPr lang="en-AU">
                <a:latin typeface="Arial" pitchFamily="-109" charset="0"/>
              </a:rPr>
              <a:pPr/>
              <a:t>9</a:t>
            </a:fld>
            <a:endParaRPr lang="en-AU">
              <a:latin typeface="Arial" pitchFamily="-109"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a:latin typeface="Arial" pitchFamily="-109" charset="0"/>
                <a:ea typeface="ＭＳ Ｐゴシック" pitchFamily="-109" charset="-128"/>
                <a:cs typeface="ＭＳ Ｐゴシック" pitchFamily="-109" charset="-128"/>
              </a:rPr>
              <a:t>SQL provides two commands for managing access rights, GRANT and REVOKE.</a:t>
            </a:r>
          </a:p>
          <a:p>
            <a:r>
              <a:rPr lang="en-US">
                <a:latin typeface="Arial" pitchFamily="-109" charset="0"/>
                <a:ea typeface="ＭＳ Ｐゴシック" pitchFamily="-109" charset="-128"/>
                <a:cs typeface="ＭＳ Ｐゴシック" pitchFamily="-109" charset="-128"/>
              </a:rPr>
              <a:t>For different versions of SQL, the syntax is slightly different. In general terms, the</a:t>
            </a:r>
          </a:p>
          <a:p>
            <a:r>
              <a:rPr lang="en-US">
                <a:latin typeface="Arial" pitchFamily="-109" charset="0"/>
                <a:ea typeface="ＭＳ Ｐゴシック" pitchFamily="-109" charset="-128"/>
                <a:cs typeface="ＭＳ Ｐゴシック" pitchFamily="-109" charset="-128"/>
              </a:rPr>
              <a:t>GRANT command has the following syntax: 1</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GRANT { privileges | role }</a:t>
            </a:r>
          </a:p>
          <a:p>
            <a:r>
              <a:rPr lang="en-US">
                <a:latin typeface="Arial" pitchFamily="-109" charset="0"/>
                <a:ea typeface="ＭＳ Ｐゴシック" pitchFamily="-109" charset="-128"/>
                <a:cs typeface="ＭＳ Ｐゴシック" pitchFamily="-109" charset="-128"/>
              </a:rPr>
              <a:t>[ON table]</a:t>
            </a:r>
          </a:p>
          <a:p>
            <a:r>
              <a:rPr lang="en-US">
                <a:latin typeface="Arial" pitchFamily="-109" charset="0"/>
                <a:ea typeface="ＭＳ Ｐゴシック" pitchFamily="-109" charset="-128"/>
                <a:cs typeface="ＭＳ Ｐゴシック" pitchFamily="-109" charset="-128"/>
              </a:rPr>
              <a:t>TO { user | role | PUBLIC }</a:t>
            </a:r>
          </a:p>
          <a:p>
            <a:r>
              <a:rPr lang="en-US">
                <a:latin typeface="Arial" pitchFamily="-109" charset="0"/>
                <a:ea typeface="ＭＳ Ｐゴシック" pitchFamily="-109" charset="-128"/>
                <a:cs typeface="ＭＳ Ｐゴシック" pitchFamily="-109" charset="-128"/>
              </a:rPr>
              <a:t>[IDENTIFIED BY password]</a:t>
            </a:r>
          </a:p>
          <a:p>
            <a:r>
              <a:rPr lang="en-US">
                <a:latin typeface="Arial" pitchFamily="-109" charset="0"/>
                <a:ea typeface="ＭＳ Ｐゴシック" pitchFamily="-109" charset="-128"/>
                <a:cs typeface="ＭＳ Ｐゴシック" pitchFamily="-109" charset="-128"/>
              </a:rPr>
              <a:t>[WITH GRANT OPTION]</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This command can be used to grant one or more access rights or can be used</a:t>
            </a:r>
          </a:p>
          <a:p>
            <a:r>
              <a:rPr lang="en-US">
                <a:latin typeface="Arial" pitchFamily="-109" charset="0"/>
                <a:ea typeface="ＭＳ Ｐゴシック" pitchFamily="-109" charset="-128"/>
                <a:cs typeface="ＭＳ Ｐゴシック" pitchFamily="-109" charset="-128"/>
              </a:rPr>
              <a:t>to assign a user to a role. For access rights, the command can optionally specify that</a:t>
            </a:r>
          </a:p>
          <a:p>
            <a:r>
              <a:rPr lang="en-US">
                <a:latin typeface="Arial" pitchFamily="-109" charset="0"/>
                <a:ea typeface="ＭＳ Ｐゴシック" pitchFamily="-109" charset="-128"/>
                <a:cs typeface="ＭＳ Ｐゴシック" pitchFamily="-109" charset="-128"/>
              </a:rPr>
              <a:t>it applies only to a specified table. The TO clause specifies the user or role to which</a:t>
            </a:r>
          </a:p>
          <a:p>
            <a:r>
              <a:rPr lang="en-US">
                <a:latin typeface="Arial" pitchFamily="-109" charset="0"/>
                <a:ea typeface="ＭＳ Ｐゴシック" pitchFamily="-109" charset="-128"/>
                <a:cs typeface="ＭＳ Ｐゴシック" pitchFamily="-109" charset="-128"/>
              </a:rPr>
              <a:t>the rights are granted. A PUBLIC value indicates that any user has the specified</a:t>
            </a:r>
          </a:p>
          <a:p>
            <a:r>
              <a:rPr lang="en-US">
                <a:latin typeface="Arial" pitchFamily="-109" charset="0"/>
                <a:ea typeface="ＭＳ Ｐゴシック" pitchFamily="-109" charset="-128"/>
                <a:cs typeface="ＭＳ Ｐゴシック" pitchFamily="-109" charset="-128"/>
              </a:rPr>
              <a:t>access rights. The optional IDENTIFIED BY clause specifies a password that</a:t>
            </a:r>
          </a:p>
          <a:p>
            <a:r>
              <a:rPr lang="en-US">
                <a:latin typeface="Arial" pitchFamily="-109" charset="0"/>
                <a:ea typeface="ＭＳ Ｐゴシック" pitchFamily="-109" charset="-128"/>
                <a:cs typeface="ＭＳ Ｐゴシック" pitchFamily="-109" charset="-128"/>
              </a:rPr>
              <a:t>must be used to revoke the access rights of this GRANT command. The GRANT</a:t>
            </a:r>
          </a:p>
          <a:p>
            <a:r>
              <a:rPr lang="en-US">
                <a:latin typeface="Arial" pitchFamily="-109" charset="0"/>
                <a:ea typeface="ＭＳ Ｐゴシック" pitchFamily="-109" charset="-128"/>
                <a:cs typeface="ＭＳ Ｐゴシック" pitchFamily="-109" charset="-128"/>
              </a:rPr>
              <a:t>OPTION indicates that the grantee can grant this access right to other users, with or</a:t>
            </a:r>
          </a:p>
          <a:p>
            <a:r>
              <a:rPr lang="en-US">
                <a:latin typeface="Arial" pitchFamily="-109" charset="0"/>
                <a:ea typeface="ＭＳ Ｐゴシック" pitchFamily="-109" charset="-128"/>
                <a:cs typeface="ＭＳ Ｐゴシック" pitchFamily="-109" charset="-128"/>
              </a:rPr>
              <a:t>without the grant option.</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As a simple example, consider the following statement.</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GRANT SELECT ON ANY TABLE TO ricflair</a:t>
            </a:r>
          </a:p>
          <a:p>
            <a:r>
              <a:rPr lang="en-US">
                <a:latin typeface="Arial" pitchFamily="-109" charset="0"/>
                <a:ea typeface="ＭＳ Ｐゴシック" pitchFamily="-109" charset="-128"/>
                <a:cs typeface="ＭＳ Ｐゴシック" pitchFamily="-109" charset="-128"/>
              </a:rPr>
              <a:t>This statement enables user ricflair to query any table in the database.</a:t>
            </a:r>
          </a:p>
          <a:p>
            <a:r>
              <a:rPr lang="en-US">
                <a:latin typeface="Arial" pitchFamily="-109" charset="0"/>
                <a:ea typeface="ＭＳ Ｐゴシック" pitchFamily="-109" charset="-128"/>
                <a:cs typeface="ＭＳ Ｐゴシック" pitchFamily="-109" charset="-128"/>
              </a:rPr>
              <a:t>Different implementations of SQL provide different ranges of access rights.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The following is a typical list:</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Select: Grantee may read entire database; individual tables; or specific</a:t>
            </a:r>
          </a:p>
          <a:p>
            <a:r>
              <a:rPr lang="en-US">
                <a:latin typeface="Arial" pitchFamily="-109" charset="0"/>
                <a:ea typeface="ＭＳ Ｐゴシック" pitchFamily="-109" charset="-128"/>
                <a:cs typeface="ＭＳ Ｐゴシック" pitchFamily="-109" charset="-128"/>
              </a:rPr>
              <a:t>columns in a table.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Insert: Grantee may insert rows in a table; or insert rows with values for specific</a:t>
            </a:r>
          </a:p>
          <a:p>
            <a:r>
              <a:rPr lang="en-US">
                <a:latin typeface="Arial" pitchFamily="-109" charset="0"/>
                <a:ea typeface="ＭＳ Ｐゴシック" pitchFamily="-109" charset="-128"/>
                <a:cs typeface="ＭＳ Ｐゴシック" pitchFamily="-109" charset="-128"/>
              </a:rPr>
              <a:t>columns in a table.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Update: Semantics is similar to INSERT.</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Delete: Grantee may delete rows from a table.</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 References: Grantee is allowed to define foreign keys in another table that</a:t>
            </a:r>
          </a:p>
          <a:p>
            <a:r>
              <a:rPr lang="en-US">
                <a:latin typeface="Arial" pitchFamily="-109" charset="0"/>
                <a:ea typeface="ＭＳ Ｐゴシック" pitchFamily="-109" charset="-128"/>
                <a:cs typeface="ＭＳ Ｐゴシック" pitchFamily="-109" charset="-128"/>
              </a:rPr>
              <a:t>refer to the specified columns.</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The REVOKE command has the following syntax:</a:t>
            </a:r>
          </a:p>
          <a:p>
            <a:endParaRPr lang="en-US">
              <a:latin typeface="Arial" pitchFamily="-109" charset="0"/>
              <a:ea typeface="ＭＳ Ｐゴシック" pitchFamily="-109" charset="-128"/>
              <a:cs typeface="ＭＳ Ｐゴシック" pitchFamily="-109" charset="-128"/>
            </a:endParaRPr>
          </a:p>
          <a:p>
            <a:r>
              <a:rPr lang="en-US">
                <a:latin typeface="Arial" pitchFamily="-109" charset="0"/>
                <a:ea typeface="ＭＳ Ｐゴシック" pitchFamily="-109" charset="-128"/>
                <a:cs typeface="ＭＳ Ｐゴシック" pitchFamily="-109" charset="-128"/>
              </a:rPr>
              <a:t>REVOKE { privileges | role }</a:t>
            </a:r>
          </a:p>
          <a:p>
            <a:r>
              <a:rPr lang="en-US">
                <a:latin typeface="Arial" pitchFamily="-109" charset="0"/>
                <a:ea typeface="ＭＳ Ｐゴシック" pitchFamily="-109" charset="-128"/>
                <a:cs typeface="ＭＳ Ｐゴシック" pitchFamily="-109" charset="-128"/>
              </a:rPr>
              <a:t>[ON table]</a:t>
            </a:r>
          </a:p>
          <a:p>
            <a:r>
              <a:rPr lang="en-US">
                <a:latin typeface="Arial" pitchFamily="-109" charset="0"/>
                <a:ea typeface="ＭＳ Ｐゴシック" pitchFamily="-109" charset="-128"/>
                <a:cs typeface="ＭＳ Ｐゴシック" pitchFamily="-109" charset="-128"/>
              </a:rPr>
              <a:t>FROM { user | role | PUBLIC }</a:t>
            </a:r>
          </a:p>
          <a:p>
            <a:r>
              <a:rPr lang="en-US">
                <a:latin typeface="Arial" pitchFamily="-109" charset="0"/>
                <a:ea typeface="ＭＳ Ｐゴシック" pitchFamily="-109" charset="-128"/>
                <a:cs typeface="ＭＳ Ｐゴシック" pitchFamily="-109" charset="-128"/>
              </a:rPr>
              <a:t>Thus, the following statement revokes the access rights of the preceding example:</a:t>
            </a:r>
          </a:p>
          <a:p>
            <a:r>
              <a:rPr lang="en-US">
                <a:latin typeface="Arial" pitchFamily="-109" charset="0"/>
                <a:ea typeface="ＭＳ Ｐゴシック" pitchFamily="-109" charset="-128"/>
                <a:cs typeface="ＭＳ Ｐゴシック" pitchFamily="-109" charset="-128"/>
              </a:rPr>
              <a:t>REVOKE SELECT ON ANY TABLE FROM ricflair</a:t>
            </a:r>
            <a:endParaRPr lang="en-US">
              <a:latin typeface="Times New Roman" pitchFamily="-109" charset="0"/>
              <a:ea typeface="ＭＳ Ｐゴシック" pitchFamily="-109" charset="-128"/>
              <a:cs typeface="ＭＳ Ｐゴシック" pitchFamily="-109" charset="-128"/>
            </a:endParaRPr>
          </a:p>
        </p:txBody>
      </p:sp>
    </p:spTree>
    <p:extLst>
      <p:ext uri="{BB962C8B-B14F-4D97-AF65-F5344CB8AC3E}">
        <p14:creationId xmlns:p14="http://schemas.microsoft.com/office/powerpoint/2010/main" val="1879680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4724400" y="2133600"/>
            <a:ext cx="4419600" cy="4724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2133600"/>
            <a:ext cx="4724400" cy="47244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0"/>
            <a:ext cx="9144000" cy="2133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7" name="Rectangle 6"/>
          <p:cNvSpPr/>
          <p:nvPr/>
        </p:nvSpPr>
        <p:spPr>
          <a:xfrm>
            <a:off x="0" y="0"/>
            <a:ext cx="9144000" cy="838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8" name="Rectangle 7"/>
          <p:cNvSpPr/>
          <p:nvPr/>
        </p:nvSpPr>
        <p:spPr>
          <a:xfrm>
            <a:off x="228600" y="2743200"/>
            <a:ext cx="4343400" cy="3810000"/>
          </a:xfrm>
          <a:prstGeom prst="rect">
            <a:avLst/>
          </a:prstGeom>
          <a:solidFill>
            <a:srgbClr val="002E62">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ctrTitle"/>
          </p:nvPr>
        </p:nvSpPr>
        <p:spPr>
          <a:xfrm>
            <a:off x="304800" y="685801"/>
            <a:ext cx="8610600" cy="1470025"/>
          </a:xfrm>
        </p:spPr>
        <p:txBody>
          <a:bodyPr/>
          <a:lstStyle>
            <a:lvl1pPr>
              <a:defRPr>
                <a:solidFill>
                  <a:srgbClr val="002E62"/>
                </a:solidFill>
              </a:defRPr>
            </a:lvl1pPr>
          </a:lstStyle>
          <a:p>
            <a:r>
              <a:rPr lang="en-US"/>
              <a:t>Click to edit Master title style</a:t>
            </a:r>
            <a:endParaRPr lang="en-US" dirty="0"/>
          </a:p>
        </p:txBody>
      </p:sp>
      <p:sp>
        <p:nvSpPr>
          <p:cNvPr id="3" name="Subtitle 2"/>
          <p:cNvSpPr>
            <a:spLocks noGrp="1"/>
          </p:cNvSpPr>
          <p:nvPr>
            <p:ph type="subTitle" idx="1"/>
          </p:nvPr>
        </p:nvSpPr>
        <p:spPr>
          <a:xfrm>
            <a:off x="4343400" y="3276601"/>
            <a:ext cx="4724400" cy="2590800"/>
          </a:xfrm>
        </p:spPr>
        <p:txBody>
          <a:bodyPr>
            <a:normAutofit/>
          </a:bodyPr>
          <a:lstStyle>
            <a:lvl1pPr marL="0" indent="0" algn="ctr">
              <a:buNone/>
              <a:defRPr sz="2800">
                <a:solidFill>
                  <a:schemeClr val="bg1"/>
                </a:solidFill>
              </a:defRPr>
            </a:lvl1pPr>
            <a:lvl2pPr marL="457177" indent="0" algn="ctr">
              <a:buNone/>
              <a:defRPr>
                <a:solidFill>
                  <a:schemeClr val="tx1">
                    <a:tint val="75000"/>
                  </a:schemeClr>
                </a:solidFill>
              </a:defRPr>
            </a:lvl2pPr>
            <a:lvl3pPr marL="914353" indent="0" algn="ctr">
              <a:buNone/>
              <a:defRPr>
                <a:solidFill>
                  <a:schemeClr val="tx1">
                    <a:tint val="75000"/>
                  </a:schemeClr>
                </a:solidFill>
              </a:defRPr>
            </a:lvl3pPr>
            <a:lvl4pPr marL="1371530" indent="0" algn="ctr">
              <a:buNone/>
              <a:defRPr>
                <a:solidFill>
                  <a:schemeClr val="tx1">
                    <a:tint val="75000"/>
                  </a:schemeClr>
                </a:solidFill>
              </a:defRPr>
            </a:lvl4pPr>
            <a:lvl5pPr marL="1828706" indent="0" algn="ctr">
              <a:buNone/>
              <a:defRPr>
                <a:solidFill>
                  <a:schemeClr val="tx1">
                    <a:tint val="75000"/>
                  </a:schemeClr>
                </a:solidFill>
              </a:defRPr>
            </a:lvl5pPr>
            <a:lvl6pPr marL="2285883" indent="0" algn="ctr">
              <a:buNone/>
              <a:defRPr>
                <a:solidFill>
                  <a:schemeClr val="tx1">
                    <a:tint val="75000"/>
                  </a:schemeClr>
                </a:solidFill>
              </a:defRPr>
            </a:lvl6pPr>
            <a:lvl7pPr marL="2743060" indent="0" algn="ctr">
              <a:buNone/>
              <a:defRPr>
                <a:solidFill>
                  <a:schemeClr val="tx1">
                    <a:tint val="75000"/>
                  </a:schemeClr>
                </a:solidFill>
              </a:defRPr>
            </a:lvl7pPr>
            <a:lvl8pPr marL="3200236" indent="0" algn="ctr">
              <a:buNone/>
              <a:defRPr>
                <a:solidFill>
                  <a:schemeClr val="tx1">
                    <a:tint val="75000"/>
                  </a:schemeClr>
                </a:solidFill>
              </a:defRPr>
            </a:lvl8pPr>
            <a:lvl9pPr marL="3657413"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110288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cSld name="Picture with Caption">
    <p:bg>
      <p:bgRef idx="1003">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179513"/>
            <a:ext cx="9144000" cy="44450"/>
            <a:chOff x="0" y="1613647"/>
            <a:chExt cx="9144000" cy="45291"/>
          </a:xfrm>
        </p:grpSpPr>
        <p:cxnSp>
          <p:nvCxnSpPr>
            <p:cNvPr id="6" name="Straight Connector 5"/>
            <p:cNvCxnSpPr/>
            <p:nvPr/>
          </p:nvCxnSpPr>
          <p:spPr>
            <a:xfrm>
              <a:off x="0" y="1657320"/>
              <a:ext cx="9144000" cy="1618"/>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5715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4285131" y="1116106"/>
            <a:ext cx="4724400" cy="4724400"/>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title"/>
          </p:nvPr>
        </p:nvSpPr>
        <p:spPr>
          <a:xfrm>
            <a:off x="457200" y="1524000"/>
            <a:ext cx="3581400" cy="1252538"/>
          </a:xfrm>
        </p:spPr>
        <p:txBody>
          <a:bodyPr anchor="b"/>
          <a:lstStyle>
            <a:lvl1pPr algn="l">
              <a:defRPr sz="3600" b="1"/>
            </a:lvl1pPr>
          </a:lstStyle>
          <a:p>
            <a:r>
              <a:rPr lang="en-US"/>
              <a:t>Click to edit Master title style</a:t>
            </a:r>
            <a:endParaRPr/>
          </a:p>
        </p:txBody>
      </p:sp>
      <p:sp>
        <p:nvSpPr>
          <p:cNvPr id="4" name="Text Placeholder 3"/>
          <p:cNvSpPr>
            <a:spLocks noGrp="1"/>
          </p:cNvSpPr>
          <p:nvPr>
            <p:ph type="body" sz="half" idx="2"/>
          </p:nvPr>
        </p:nvSpPr>
        <p:spPr>
          <a:xfrm>
            <a:off x="457200" y="2895600"/>
            <a:ext cx="3581400" cy="2438400"/>
          </a:xfrm>
        </p:spPr>
        <p:txBody>
          <a:bodyPr/>
          <a:lstStyle>
            <a:lvl1pPr marL="0" indent="0" algn="l">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p:cNvSpPr>
            <a:spLocks noGrp="1"/>
          </p:cNvSpPr>
          <p:nvPr>
            <p:ph type="pic" idx="1"/>
          </p:nvPr>
        </p:nvSpPr>
        <p:spPr>
          <a:xfrm>
            <a:off x="4473386" y="1148001"/>
            <a:ext cx="4434840" cy="4434987"/>
          </a:xfrm>
          <a:prstGeom prst="ellipse">
            <a:avLst/>
          </a:prstGeom>
          <a:effectLst>
            <a:innerShdw blurRad="63500" dist="50800" dir="18900000">
              <a:prstClr val="black">
                <a:alpha val="30000"/>
              </a:prstClr>
            </a:innerShdw>
          </a:effectLst>
        </p:spPr>
        <p:txBody>
          <a:bodyPr/>
          <a:lstStyle>
            <a:lvl1pPr marL="342900" indent="-342900" algn="r" defTabSz="914400" rtl="0" eaLnBrk="1" latinLnBrk="0" hangingPunct="1">
              <a:spcBef>
                <a:spcPct val="20000"/>
              </a:spcBef>
              <a:buClr>
                <a:schemeClr val="accent1"/>
              </a:buClr>
              <a:buSzPct val="90000"/>
              <a:buFont typeface="Wingdings" pitchFamily="2" charset="2"/>
              <a:buNone/>
              <a:defRPr sz="1800" b="1" kern="1200">
                <a:solidFill>
                  <a:schemeClr val="tx1"/>
                </a:solidFill>
                <a:effectLst>
                  <a:outerShdw blurRad="50800" dist="50800" dir="2700000" algn="tl" rotWithShape="0">
                    <a:schemeClr val="bg1">
                      <a:alpha val="30000"/>
                    </a:scheme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noProof="0"/>
          </a:p>
        </p:txBody>
      </p:sp>
      <p:sp>
        <p:nvSpPr>
          <p:cNvPr id="12"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13" name="Footer Placeholder 5"/>
          <p:cNvSpPr>
            <a:spLocks noGrp="1"/>
          </p:cNvSpPr>
          <p:nvPr>
            <p:ph type="ftr" sz="quarter" idx="11"/>
          </p:nvPr>
        </p:nvSpPr>
        <p:spPr/>
        <p:txBody>
          <a:bodyPr/>
          <a:lstStyle>
            <a:lvl1pPr>
              <a:defRPr/>
            </a:lvl1pPr>
          </a:lstStyle>
          <a:p>
            <a:pPr>
              <a:defRPr/>
            </a:pPr>
            <a:endParaRPr lang="en-US"/>
          </a:p>
        </p:txBody>
      </p:sp>
      <p:sp>
        <p:nvSpPr>
          <p:cNvPr id="14" name="Slide Number Placeholder 6"/>
          <p:cNvSpPr>
            <a:spLocks noGrp="1"/>
          </p:cNvSpPr>
          <p:nvPr>
            <p:ph type="sldNum" sz="quarter" idx="12"/>
          </p:nvPr>
        </p:nvSpPr>
        <p:spPr/>
        <p:txBody>
          <a:bodyPr/>
          <a:lstStyle>
            <a:lvl1pPr>
              <a:defRPr/>
            </a:lvl1pPr>
          </a:lstStyle>
          <a:p>
            <a:pPr>
              <a:defRPr/>
            </a:pPr>
            <a:fld id="{6BD1632B-01A0-AB4B-80E6-6A24D9F8FD1A}" type="slidenum">
              <a:rPr lang="en-US"/>
              <a:pPr>
                <a:defRPr/>
              </a:pPr>
              <a:t>‹#›</a:t>
            </a:fld>
            <a:endParaRPr lang="en-US"/>
          </a:p>
        </p:txBody>
      </p:sp>
    </p:spTree>
    <p:extLst>
      <p:ext uri="{BB962C8B-B14F-4D97-AF65-F5344CB8AC3E}">
        <p14:creationId xmlns:p14="http://schemas.microsoft.com/office/powerpoint/2010/main" val="3789780556"/>
      </p:ext>
    </p:extLst>
  </p:cSld>
  <p:clrMapOvr>
    <a:overrideClrMapping bg1="dk1" tx1="lt1" bg2="dk2" tx2="lt2" accent1="accent1" accent2="accent2" accent3="accent3" accent4="accent4" accent5="accent5" accent6="accent6" hlink="hlink" folHlink="folHlink"/>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solidFill>
                <a:schemeClr val="bg1"/>
              </a:solidFill>
            </a:endParaRPr>
          </a:p>
        </p:txBody>
      </p:sp>
      <p:sp>
        <p:nvSpPr>
          <p:cNvPr id="5" name="Rectangle 4"/>
          <p:cNvSpPr/>
          <p:nvPr/>
        </p:nvSpPr>
        <p:spPr>
          <a:xfrm>
            <a:off x="0" y="334964"/>
            <a:ext cx="9144000" cy="609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pic>
        <p:nvPicPr>
          <p:cNvPr id="6"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2" name="Title 1"/>
          <p:cNvSpPr>
            <a:spLocks noGrp="1"/>
          </p:cNvSpPr>
          <p:nvPr>
            <p:ph type="title"/>
          </p:nvPr>
        </p:nvSpPr>
        <p:spPr>
          <a:xfrm>
            <a:off x="1752601" y="76200"/>
            <a:ext cx="7239000" cy="1143000"/>
          </a:xfrm>
        </p:spPr>
        <p:txBody>
          <a:bodyPr/>
          <a:lstStyle>
            <a:lvl1pPr algn="l">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1295401"/>
            <a:ext cx="8229600" cy="48307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10"/>
          </p:nvPr>
        </p:nvSpPr>
        <p:spPr/>
        <p:txBody>
          <a:bodyPr/>
          <a:lstStyle>
            <a:lvl1pPr>
              <a:defRPr sz="1200">
                <a:solidFill>
                  <a:schemeClr val="bg1"/>
                </a:solidFill>
              </a:defRPr>
            </a:lvl1pPr>
          </a:lstStyle>
          <a:p>
            <a:pPr>
              <a:defRPr/>
            </a:pPr>
            <a:endParaRPr lang="en-US"/>
          </a:p>
        </p:txBody>
      </p:sp>
      <p:sp>
        <p:nvSpPr>
          <p:cNvPr id="9"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A89A1157-748B-C24F-9525-1F1C6D15AFA0}" type="slidenum">
              <a:rPr lang="en-US" smtClean="0"/>
              <a:pPr>
                <a:defRPr/>
              </a:pPr>
              <a:t>‹#›</a:t>
            </a:fld>
            <a:endParaRPr lang="en-US"/>
          </a:p>
        </p:txBody>
      </p:sp>
    </p:spTree>
    <p:extLst>
      <p:ext uri="{BB962C8B-B14F-4D97-AF65-F5344CB8AC3E}">
        <p14:creationId xmlns:p14="http://schemas.microsoft.com/office/powerpoint/2010/main" val="3875774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p:nvSpPr>
        <p:spPr>
          <a:xfrm>
            <a:off x="0" y="0"/>
            <a:ext cx="9144000" cy="19812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a:xfrm>
            <a:off x="0" y="1981201"/>
            <a:ext cx="9144000" cy="1295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6" name="Rectangle 5"/>
          <p:cNvSpPr/>
          <p:nvPr/>
        </p:nvSpPr>
        <p:spPr>
          <a:xfrm>
            <a:off x="0" y="3276600"/>
            <a:ext cx="9144000" cy="35814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2" name="Title 1"/>
          <p:cNvSpPr>
            <a:spLocks noGrp="1"/>
          </p:cNvSpPr>
          <p:nvPr>
            <p:ph type="title"/>
          </p:nvPr>
        </p:nvSpPr>
        <p:spPr>
          <a:xfrm>
            <a:off x="722313" y="2338388"/>
            <a:ext cx="7772400" cy="1362075"/>
          </a:xfrm>
        </p:spPr>
        <p:txBody>
          <a:bodyPr anchor="t"/>
          <a:lstStyle>
            <a:lvl1pPr algn="l">
              <a:defRPr sz="4000" b="1" cap="none">
                <a:solidFill>
                  <a:srgbClr val="002E6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838201"/>
            <a:ext cx="7772400" cy="1500187"/>
          </a:xfrm>
        </p:spPr>
        <p:txBody>
          <a:bodyPr anchor="b"/>
          <a:lstStyle>
            <a:lvl1pPr marL="0" indent="0">
              <a:buNone/>
              <a:defRPr sz="2000">
                <a:solidFill>
                  <a:schemeClr val="tx2">
                    <a:lumMod val="75000"/>
                  </a:schemeClr>
                </a:solidFill>
              </a:defRPr>
            </a:lvl1pPr>
            <a:lvl2pPr marL="457177" indent="0">
              <a:buNone/>
              <a:defRPr sz="1800">
                <a:solidFill>
                  <a:schemeClr val="tx1">
                    <a:tint val="75000"/>
                  </a:schemeClr>
                </a:solidFill>
              </a:defRPr>
            </a:lvl2pPr>
            <a:lvl3pPr marL="914353" indent="0">
              <a:buNone/>
              <a:defRPr sz="1600">
                <a:solidFill>
                  <a:schemeClr val="tx1">
                    <a:tint val="75000"/>
                  </a:schemeClr>
                </a:solidFill>
              </a:defRPr>
            </a:lvl3pPr>
            <a:lvl4pPr marL="1371530" indent="0">
              <a:buNone/>
              <a:defRPr sz="1400">
                <a:solidFill>
                  <a:schemeClr val="tx1">
                    <a:tint val="75000"/>
                  </a:schemeClr>
                </a:solidFill>
              </a:defRPr>
            </a:lvl4pPr>
            <a:lvl5pPr marL="1828706" indent="0">
              <a:buNone/>
              <a:defRPr sz="1400">
                <a:solidFill>
                  <a:schemeClr val="tx1">
                    <a:tint val="75000"/>
                  </a:schemeClr>
                </a:solidFill>
              </a:defRPr>
            </a:lvl5pPr>
            <a:lvl6pPr marL="2285883" indent="0">
              <a:buNone/>
              <a:defRPr sz="1400">
                <a:solidFill>
                  <a:schemeClr val="tx1">
                    <a:tint val="75000"/>
                  </a:schemeClr>
                </a:solidFill>
              </a:defRPr>
            </a:lvl6pPr>
            <a:lvl7pPr marL="2743060" indent="0">
              <a:buNone/>
              <a:defRPr sz="1400">
                <a:solidFill>
                  <a:schemeClr val="tx1">
                    <a:tint val="75000"/>
                  </a:schemeClr>
                </a:solidFill>
              </a:defRPr>
            </a:lvl7pPr>
            <a:lvl8pPr marL="3200236" indent="0">
              <a:buNone/>
              <a:defRPr sz="1400">
                <a:solidFill>
                  <a:schemeClr val="tx1">
                    <a:tint val="75000"/>
                  </a:schemeClr>
                </a:solidFill>
              </a:defRPr>
            </a:lvl8pPr>
            <a:lvl9pPr marL="3657413"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74198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Rectangle 1"/>
          <p:cNvSpPr/>
          <p:nvPr/>
        </p:nvSpPr>
        <p:spPr>
          <a:xfrm>
            <a:off x="0" y="334964"/>
            <a:ext cx="9144000" cy="609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3" name="Title 1"/>
          <p:cNvSpPr txBox="1">
            <a:spLocks/>
          </p:cNvSpPr>
          <p:nvPr/>
        </p:nvSpPr>
        <p:spPr>
          <a:xfrm>
            <a:off x="1752601" y="76200"/>
            <a:ext cx="7239000" cy="1143000"/>
          </a:xfrm>
          <a:prstGeom prst="rect">
            <a:avLst/>
          </a:prstGeom>
        </p:spPr>
        <p:txBody>
          <a:bodyPr lIns="91435" tIns="45718" rIns="91435" bIns="45718" anchor="ctr">
            <a:normAutofit/>
          </a:bodyPr>
          <a:lstStyle>
            <a:lvl1pPr algn="l">
              <a:defRPr>
                <a:solidFill>
                  <a:schemeClr val="bg1"/>
                </a:solidFill>
              </a:defRPr>
            </a:lvl1pPr>
          </a:lstStyle>
          <a:p>
            <a:pPr eaLnBrk="1" fontAlgn="auto" hangingPunct="1">
              <a:spcBef>
                <a:spcPct val="0"/>
              </a:spcBef>
              <a:spcAft>
                <a:spcPts val="0"/>
              </a:spcAft>
              <a:buFontTx/>
              <a:buNone/>
              <a:defRPr/>
            </a:pPr>
            <a:r>
              <a:rPr kumimoji="0" lang="en-US" sz="4400" dirty="0">
                <a:solidFill>
                  <a:schemeClr val="tx1"/>
                </a:solidFill>
                <a:latin typeface="+mj-lt"/>
                <a:ea typeface="+mj-ea"/>
                <a:cs typeface="+mj-cs"/>
              </a:rPr>
              <a:t>Click to edit Master title style</a:t>
            </a:r>
          </a:p>
        </p:txBody>
      </p:sp>
      <p:pic>
        <p:nvPicPr>
          <p:cNvPr id="4" name="Picture 8" descr="Nevada_N_RG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563"/>
            <a:ext cx="914400" cy="914400"/>
          </a:xfrm>
          <a:prstGeom prst="rect">
            <a:avLst/>
          </a:prstGeom>
          <a:noFill/>
          <a:ln w="1587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00800"/>
            <a:ext cx="9144000" cy="304800"/>
          </a:xfrm>
          <a:prstGeom prst="rect">
            <a:avLst/>
          </a:prstGeom>
          <a:solidFill>
            <a:srgbClr val="002E6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buFontTx/>
              <a:buNone/>
              <a:defRPr/>
            </a:pPr>
            <a:endParaRPr lang="en-US" dirty="0">
              <a:solidFill>
                <a:schemeClr val="bg1"/>
              </a:solidFill>
            </a:endParaRPr>
          </a:p>
        </p:txBody>
      </p:sp>
      <p:sp>
        <p:nvSpPr>
          <p:cNvPr id="6" name="Rectangle 5"/>
          <p:cNvSpPr/>
          <p:nvPr/>
        </p:nvSpPr>
        <p:spPr>
          <a:xfrm>
            <a:off x="0" y="6705600"/>
            <a:ext cx="9144000" cy="152400"/>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dirty="0">
              <a:solidFill>
                <a:schemeClr val="bg1"/>
              </a:solidFill>
            </a:endParaRPr>
          </a:p>
        </p:txBody>
      </p:sp>
      <p:sp>
        <p:nvSpPr>
          <p:cNvPr id="7" name="Footer Placeholder 4"/>
          <p:cNvSpPr>
            <a:spLocks noGrp="1"/>
          </p:cNvSpPr>
          <p:nvPr>
            <p:ph type="ftr" sz="quarter" idx="10"/>
          </p:nvPr>
        </p:nvSpPr>
        <p:spPr>
          <a:xfrm>
            <a:off x="457200" y="6340476"/>
            <a:ext cx="5638800" cy="365125"/>
          </a:xfrm>
        </p:spPr>
        <p:txBody>
          <a:bodyPr/>
          <a:lstStyle>
            <a:lvl1pPr>
              <a:defRPr sz="1200">
                <a:solidFill>
                  <a:schemeClr val="bg1"/>
                </a:solidFill>
              </a:defRPr>
            </a:lvl1pPr>
          </a:lstStyle>
          <a:p>
            <a:pPr>
              <a:defRPr/>
            </a:pPr>
            <a:endParaRPr lang="en-US"/>
          </a:p>
        </p:txBody>
      </p:sp>
      <p:sp>
        <p:nvSpPr>
          <p:cNvPr id="8" name="Slide Number Placeholder 5"/>
          <p:cNvSpPr>
            <a:spLocks noGrp="1"/>
          </p:cNvSpPr>
          <p:nvPr>
            <p:ph type="sldNum" sz="quarter" idx="11"/>
          </p:nvPr>
        </p:nvSpPr>
        <p:spPr/>
        <p:txBody>
          <a:bodyPr/>
          <a:lstStyle>
            <a:lvl1pPr algn="r" eaLnBrk="0" hangingPunct="0">
              <a:defRPr>
                <a:solidFill>
                  <a:schemeClr val="bg1"/>
                </a:solidFill>
              </a:defRPr>
            </a:lvl1pPr>
          </a:lstStyle>
          <a:p>
            <a:pPr>
              <a:defRPr/>
            </a:pPr>
            <a:fld id="{4B541AE8-BBA1-104F-B4DA-DC3A37E341CA}" type="slidenum">
              <a:rPr lang="en-US" smtClean="0"/>
              <a:pPr>
                <a:defRPr/>
              </a:pPr>
              <a:t>‹#›</a:t>
            </a:fld>
            <a:endParaRPr lang="en-US"/>
          </a:p>
        </p:txBody>
      </p:sp>
    </p:spTree>
    <p:extLst>
      <p:ext uri="{BB962C8B-B14F-4D97-AF65-F5344CB8AC3E}">
        <p14:creationId xmlns:p14="http://schemas.microsoft.com/office/powerpoint/2010/main" val="214604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grpSp>
        <p:nvGrpSpPr>
          <p:cNvPr id="3" name="Group 6"/>
          <p:cNvGrpSpPr>
            <a:grpSpLocks/>
          </p:cNvGrpSpPr>
          <p:nvPr/>
        </p:nvGrpSpPr>
        <p:grpSpPr bwMode="auto">
          <a:xfrm>
            <a:off x="0" y="1584325"/>
            <a:ext cx="9144000" cy="44450"/>
            <a:chOff x="0" y="1613647"/>
            <a:chExt cx="9144000" cy="45291"/>
          </a:xfrm>
        </p:grpSpPr>
        <p:cxnSp>
          <p:nvCxnSpPr>
            <p:cNvPr id="4" name="Straight Connector 3"/>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6" name="Date Placeholder 2"/>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dirty="0"/>
          </a:p>
        </p:txBody>
      </p:sp>
      <p:sp>
        <p:nvSpPr>
          <p:cNvPr id="7" name="Footer Placeholder 3"/>
          <p:cNvSpPr>
            <a:spLocks noGrp="1"/>
          </p:cNvSpPr>
          <p:nvPr>
            <p:ph type="ftr" sz="quarter" idx="11"/>
          </p:nvPr>
        </p:nvSpPr>
        <p:spPr/>
        <p:txBody>
          <a:bodyPr/>
          <a:lstStyle>
            <a:lvl1pPr>
              <a:defRPr/>
            </a:lvl1pPr>
          </a:lstStyle>
          <a:p>
            <a:pPr>
              <a:defRPr/>
            </a:pPr>
            <a:endParaRPr lang="en-US" dirty="0"/>
          </a:p>
        </p:txBody>
      </p:sp>
      <p:sp>
        <p:nvSpPr>
          <p:cNvPr id="8" name="Slide Number Placeholder 4"/>
          <p:cNvSpPr>
            <a:spLocks noGrp="1"/>
          </p:cNvSpPr>
          <p:nvPr>
            <p:ph type="sldNum" sz="quarter" idx="12"/>
          </p:nvPr>
        </p:nvSpPr>
        <p:spPr/>
        <p:txBody>
          <a:bodyPr/>
          <a:lstStyle>
            <a:lvl1pPr>
              <a:defRPr/>
            </a:lvl1pPr>
          </a:lstStyle>
          <a:p>
            <a:pPr>
              <a:defRPr/>
            </a:pPr>
            <a:fld id="{07803559-8231-B44F-AE9F-09E47266B9BD}" type="slidenum">
              <a:rPr lang="en-US"/>
              <a:pPr>
                <a:defRPr/>
              </a:pPr>
              <a:t>‹#›</a:t>
            </a:fld>
            <a:endParaRPr lang="en-US" dirty="0"/>
          </a:p>
        </p:txBody>
      </p:sp>
    </p:spTree>
    <p:extLst>
      <p:ext uri="{BB962C8B-B14F-4D97-AF65-F5344CB8AC3E}">
        <p14:creationId xmlns:p14="http://schemas.microsoft.com/office/powerpoint/2010/main" val="270366071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Slide with Picture">
    <p:bg>
      <p:bgRef idx="1002">
        <a:schemeClr val="bg2"/>
      </p:bgRef>
    </p:bg>
    <p:spTree>
      <p:nvGrpSpPr>
        <p:cNvPr id="1" name=""/>
        <p:cNvGrpSpPr/>
        <p:nvPr/>
      </p:nvGrpSpPr>
      <p:grpSpPr>
        <a:xfrm>
          <a:off x="0" y="0"/>
          <a:ext cx="0" cy="0"/>
          <a:chOff x="0" y="0"/>
          <a:chExt cx="0" cy="0"/>
        </a:xfrm>
      </p:grpSpPr>
      <p:grpSp>
        <p:nvGrpSpPr>
          <p:cNvPr id="5" name="Group 6"/>
          <p:cNvGrpSpPr>
            <a:grpSpLocks/>
          </p:cNvGrpSpPr>
          <p:nvPr/>
        </p:nvGrpSpPr>
        <p:grpSpPr bwMode="auto">
          <a:xfrm>
            <a:off x="0" y="1460500"/>
            <a:ext cx="9144000" cy="46038"/>
            <a:chOff x="0" y="1613647"/>
            <a:chExt cx="9144000" cy="45291"/>
          </a:xfrm>
        </p:grpSpPr>
        <p:cxnSp>
          <p:nvCxnSpPr>
            <p:cNvPr id="6" name="Straight Connector 5"/>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 name="Group 9"/>
          <p:cNvGrpSpPr>
            <a:grpSpLocks/>
          </p:cNvGrpSpPr>
          <p:nvPr/>
        </p:nvGrpSpPr>
        <p:grpSpPr bwMode="auto">
          <a:xfrm>
            <a:off x="0" y="4953000"/>
            <a:ext cx="9144000" cy="46038"/>
            <a:chOff x="0" y="1613647"/>
            <a:chExt cx="9144000" cy="45291"/>
          </a:xfrm>
        </p:grpSpPr>
        <p:cxnSp>
          <p:nvCxnSpPr>
            <p:cNvPr id="9" name="Straight Connector 8"/>
            <p:cNvCxnSpPr/>
            <p:nvPr/>
          </p:nvCxnSpPr>
          <p:spPr>
            <a:xfrm>
              <a:off x="0" y="1657376"/>
              <a:ext cx="9144000" cy="1562"/>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0" y="1613647"/>
              <a:ext cx="9144000" cy="156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Oval 10"/>
          <p:cNvSpPr>
            <a:spLocks noChangeAspect="1"/>
          </p:cNvSpPr>
          <p:nvPr/>
        </p:nvSpPr>
        <p:spPr>
          <a:xfrm>
            <a:off x="134471" y="685800"/>
            <a:ext cx="5268049" cy="5268049"/>
          </a:xfrm>
          <a:prstGeom prst="ellipse">
            <a:avLst/>
          </a:prstGeom>
          <a:gradFill flip="none" rotWithShape="1">
            <a:gsLst>
              <a:gs pos="0">
                <a:schemeClr val="accent1"/>
              </a:gs>
              <a:gs pos="50000">
                <a:schemeClr val="accent1">
                  <a:lumMod val="75000"/>
                </a:schemeClr>
              </a:gs>
              <a:gs pos="100000">
                <a:schemeClr val="accent1"/>
              </a:gs>
            </a:gsLst>
            <a:lin ang="8400000" scaled="0"/>
            <a:tileRect/>
          </a:gradFill>
          <a:ln>
            <a:noFill/>
          </a:ln>
          <a:effectLst>
            <a:outerShdw blurRad="50800" dist="38100" dir="5400000" algn="t" rotWithShape="0">
              <a:prstClr val="black">
                <a:alpha val="40000"/>
              </a:prstClr>
            </a:outerShdw>
          </a:effectLst>
          <a:scene3d>
            <a:camera prst="orthographicFront"/>
            <a:lightRig rig="chilly" dir="t">
              <a:rot lat="0" lon="0" rev="16800000"/>
            </a:lightRig>
          </a:scene3d>
          <a:sp3d>
            <a:bevelT w="127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12" name="Oval 11"/>
          <p:cNvSpPr/>
          <p:nvPr/>
        </p:nvSpPr>
        <p:spPr>
          <a:xfrm>
            <a:off x="229676" y="712694"/>
            <a:ext cx="4983480" cy="4983480"/>
          </a:xfrm>
          <a:prstGeom prst="ellipse">
            <a:avLst/>
          </a:prstGeom>
          <a:gradFill flip="none" rotWithShape="1">
            <a:gsLst>
              <a:gs pos="0">
                <a:schemeClr val="accent2">
                  <a:alpha val="30000"/>
                </a:schemeClr>
              </a:gs>
              <a:gs pos="100000">
                <a:schemeClr val="accent2">
                  <a:lumMod val="75000"/>
                  <a:alpha val="30000"/>
                </a:schemeClr>
              </a:gs>
            </a:gsLst>
            <a:lin ang="2700000" scaled="1"/>
            <a:tileRect/>
          </a:gradFill>
          <a:ln>
            <a:noFill/>
          </a:ln>
          <a:effectLst>
            <a:innerShdw blurRad="38100" dist="12700" dir="27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a:p>
        </p:txBody>
      </p:sp>
      <p:sp>
        <p:nvSpPr>
          <p:cNvPr id="2" name="Title 1"/>
          <p:cNvSpPr>
            <a:spLocks noGrp="1"/>
          </p:cNvSpPr>
          <p:nvPr>
            <p:ph type="ctrTitle"/>
          </p:nvPr>
        </p:nvSpPr>
        <p:spPr>
          <a:xfrm>
            <a:off x="5365376" y="1573306"/>
            <a:ext cx="3653117" cy="2133600"/>
          </a:xfrm>
        </p:spPr>
        <p:txBody>
          <a:bodyPr anchor="b" anchorCtr="0"/>
          <a:lstStyle>
            <a:lvl1pPr algn="r">
              <a:defRPr/>
            </a:lvl1pPr>
          </a:lstStyle>
          <a:p>
            <a:r>
              <a:rPr lang="en-US"/>
              <a:t>Click to edit Master title style</a:t>
            </a:r>
            <a:endParaRPr/>
          </a:p>
        </p:txBody>
      </p:sp>
      <p:sp>
        <p:nvSpPr>
          <p:cNvPr id="3" name="Subtitle 2"/>
          <p:cNvSpPr>
            <a:spLocks noGrp="1"/>
          </p:cNvSpPr>
          <p:nvPr>
            <p:ph type="subTitle" idx="1"/>
          </p:nvPr>
        </p:nvSpPr>
        <p:spPr>
          <a:xfrm>
            <a:off x="5365376" y="3998259"/>
            <a:ext cx="3653117" cy="883024"/>
          </a:xfrm>
        </p:spPr>
        <p:txBody>
          <a:bodyPr/>
          <a:lstStyle>
            <a:lvl1pPr marL="0" indent="0" algn="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18" name="Picture Placeholder 24"/>
          <p:cNvSpPr>
            <a:spLocks noGrp="1"/>
          </p:cNvSpPr>
          <p:nvPr>
            <p:ph type="pic" sz="quarter" idx="13"/>
          </p:nvPr>
        </p:nvSpPr>
        <p:spPr>
          <a:xfrm>
            <a:off x="241232" y="716992"/>
            <a:ext cx="4906459" cy="4852935"/>
          </a:xfrm>
          <a:prstGeom prst="ellipse">
            <a:avLst/>
          </a:prstGeom>
          <a:effectLst>
            <a:innerShdw blurRad="63500" dist="50800" dir="16200000">
              <a:prstClr val="black">
                <a:alpha val="30000"/>
              </a:prstClr>
            </a:innerShdw>
          </a:effectLst>
        </p:spPr>
        <p:txBody>
          <a:bodyPr/>
          <a:lstStyle>
            <a:lvl1pPr algn="r">
              <a:buNone/>
              <a:defRPr sz="1800"/>
            </a:lvl1pPr>
          </a:lstStyle>
          <a:p>
            <a:pPr lvl="0"/>
            <a:r>
              <a:rPr lang="en-US" noProof="0" dirty="0"/>
              <a:t>Click icon to add picture</a:t>
            </a:r>
            <a:endParaRPr noProof="0" dirty="0"/>
          </a:p>
        </p:txBody>
      </p:sp>
      <p:sp>
        <p:nvSpPr>
          <p:cNvPr id="13" name="Date Placeholder 3"/>
          <p:cNvSpPr>
            <a:spLocks noGrp="1"/>
          </p:cNvSpPr>
          <p:nvPr>
            <p:ph type="dt" sz="half" idx="14"/>
          </p:nvPr>
        </p:nvSpPr>
        <p:spPr>
          <a:xfrm>
            <a:off x="6570663" y="6356350"/>
            <a:ext cx="2133600" cy="365125"/>
          </a:xfrm>
          <a:prstGeom prst="rect">
            <a:avLst/>
          </a:prstGeom>
        </p:spPr>
        <p:txBody>
          <a:bodyPr/>
          <a:lstStyle>
            <a:lvl1pPr>
              <a:defRPr/>
            </a:lvl1pPr>
          </a:lstStyle>
          <a:p>
            <a:pPr>
              <a:defRPr/>
            </a:pPr>
            <a:endParaRPr lang="en-US"/>
          </a:p>
        </p:txBody>
      </p:sp>
      <p:sp>
        <p:nvSpPr>
          <p:cNvPr id="14" name="Footer Placeholder 4"/>
          <p:cNvSpPr>
            <a:spLocks noGrp="1"/>
          </p:cNvSpPr>
          <p:nvPr>
            <p:ph type="ftr" sz="quarter" idx="15"/>
          </p:nvPr>
        </p:nvSpPr>
        <p:spPr>
          <a:xfrm>
            <a:off x="3124200" y="6356350"/>
            <a:ext cx="2895600" cy="365125"/>
          </a:xfrm>
        </p:spPr>
        <p:txBody>
          <a:bodyPr/>
          <a:lstStyle>
            <a:lvl1pPr algn="ctr">
              <a:defRPr/>
            </a:lvl1pPr>
          </a:lstStyle>
          <a:p>
            <a:pPr>
              <a:defRPr/>
            </a:pPr>
            <a:endParaRPr lang="en-US"/>
          </a:p>
        </p:txBody>
      </p:sp>
    </p:spTree>
    <p:extLst>
      <p:ext uri="{BB962C8B-B14F-4D97-AF65-F5344CB8AC3E}">
        <p14:creationId xmlns:p14="http://schemas.microsoft.com/office/powerpoint/2010/main" val="3864619779"/>
      </p:ext>
    </p:extLst>
  </p:cSld>
  <p:clrMapOvr>
    <a:overrideClrMapping bg1="dk1" tx1="lt1" bg2="dk2" tx2="lt2" accent1="accent1" accent2="accent2" accent3="accent3" accent4="accent4" accent5="accent5" accent6="accent6" hlink="hlink" folHlink="folHlink"/>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grpSp>
        <p:nvGrpSpPr>
          <p:cNvPr id="5" name="Group 16"/>
          <p:cNvGrpSpPr>
            <a:grpSpLocks/>
          </p:cNvGrpSpPr>
          <p:nvPr/>
        </p:nvGrpSpPr>
        <p:grpSpPr bwMode="auto">
          <a:xfrm>
            <a:off x="0" y="1584325"/>
            <a:ext cx="9144000" cy="44450"/>
            <a:chOff x="0" y="1613647"/>
            <a:chExt cx="9144000" cy="45291"/>
          </a:xfrm>
        </p:grpSpPr>
        <p:cxnSp>
          <p:nvCxnSpPr>
            <p:cNvPr id="6" name="Straight Connector 5"/>
            <p:cNvCxnSpPr/>
            <p:nvPr/>
          </p:nvCxnSpPr>
          <p:spPr>
            <a:xfrm>
              <a:off x="0" y="1657321"/>
              <a:ext cx="9144000" cy="1617"/>
            </a:xfrm>
            <a:prstGeom prst="line">
              <a:avLst/>
            </a:prstGeom>
            <a:ln w="889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0" y="1613647"/>
              <a:ext cx="9144000" cy="16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5720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754880" y="2057401"/>
            <a:ext cx="3931920" cy="3980328"/>
          </a:xfrm>
        </p:spPr>
        <p:txBody>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Date Placeholder 4"/>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5B1E90C3-E93E-FA47-BD27-FF656A24E4B1}" type="slidenum">
              <a:rPr lang="en-US"/>
              <a:pPr>
                <a:defRPr/>
              </a:pPr>
              <a:t>‹#›</a:t>
            </a:fld>
            <a:endParaRPr lang="en-US" dirty="0"/>
          </a:p>
        </p:txBody>
      </p:sp>
    </p:spTree>
    <p:extLst>
      <p:ext uri="{BB962C8B-B14F-4D97-AF65-F5344CB8AC3E}">
        <p14:creationId xmlns:p14="http://schemas.microsoft.com/office/powerpoint/2010/main" val="298076879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AC93E45-6FFA-CF43-93D6-FD7DD4F7F095}" type="slidenum">
              <a:rPr lang="en-US"/>
              <a:pPr>
                <a:defRPr/>
              </a:pPr>
              <a:t>‹#›</a:t>
            </a:fld>
            <a:endParaRPr lang="en-US"/>
          </a:p>
        </p:txBody>
      </p:sp>
    </p:spTree>
    <p:extLst>
      <p:ext uri="{BB962C8B-B14F-4D97-AF65-F5344CB8AC3E}">
        <p14:creationId xmlns:p14="http://schemas.microsoft.com/office/powerpoint/2010/main" val="29628430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199" y="658906"/>
            <a:ext cx="3602039" cy="1162050"/>
          </a:xfrm>
        </p:spPr>
        <p:txBody>
          <a:bodyPr anchor="b"/>
          <a:lstStyle>
            <a:lvl1pPr algn="ctr">
              <a:defRPr sz="3600" b="1"/>
            </a:lvl1pPr>
          </a:lstStyle>
          <a:p>
            <a:r>
              <a:rPr lang="en-US"/>
              <a:t>Click to edit Master title style</a:t>
            </a:r>
            <a:endParaRPr/>
          </a:p>
        </p:txBody>
      </p:sp>
      <p:sp>
        <p:nvSpPr>
          <p:cNvPr id="3" name="Content Placeholder 2"/>
          <p:cNvSpPr>
            <a:spLocks noGrp="1"/>
          </p:cNvSpPr>
          <p:nvPr>
            <p:ph idx="1"/>
          </p:nvPr>
        </p:nvSpPr>
        <p:spPr>
          <a:xfrm>
            <a:off x="4473388" y="273051"/>
            <a:ext cx="4206240" cy="5778500"/>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457199" y="1905001"/>
            <a:ext cx="3602039" cy="3733800"/>
          </a:xfrm>
        </p:spPr>
        <p:txBody>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6570663" y="6356350"/>
            <a:ext cx="2133600" cy="365125"/>
          </a:xfrm>
          <a:prstGeom prst="rect">
            <a:avLst/>
          </a:prstGeom>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016753A-C86B-3D46-8D18-FD3CEDDCAFF0}" type="slidenum">
              <a:rPr lang="en-US"/>
              <a:pPr>
                <a:defRPr/>
              </a:pPr>
              <a:t>‹#›</a:t>
            </a:fld>
            <a:endParaRPr lang="en-US"/>
          </a:p>
        </p:txBody>
      </p:sp>
    </p:spTree>
    <p:extLst>
      <p:ext uri="{BB962C8B-B14F-4D97-AF65-F5344CB8AC3E}">
        <p14:creationId xmlns:p14="http://schemas.microsoft.com/office/powerpoint/2010/main" val="26654390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1"/>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5" tIns="45718" rIns="91435" bIns="4571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7200" y="6356351"/>
            <a:ext cx="5562600" cy="365125"/>
          </a:xfrm>
          <a:prstGeom prst="rect">
            <a:avLst/>
          </a:prstGeom>
        </p:spPr>
        <p:txBody>
          <a:bodyPr vert="horz" lIns="91435" tIns="45718" rIns="91435" bIns="45718" rtlCol="0" anchor="ctr"/>
          <a:lstStyle>
            <a:lvl1pPr algn="l">
              <a:buNone/>
              <a:defRPr kumimoji="0" sz="1400">
                <a:solidFill>
                  <a:schemeClr val="tx2"/>
                </a:solidFill>
              </a:defRPr>
            </a:lvl1pPr>
          </a:lstStyle>
          <a:p>
            <a:pPr>
              <a:defRPr/>
            </a:pPr>
            <a:endParaRPr lang="en-US"/>
          </a:p>
        </p:txBody>
      </p:sp>
      <p:sp>
        <p:nvSpPr>
          <p:cNvPr id="6" name="Slide Number Placeholder 5"/>
          <p:cNvSpPr>
            <a:spLocks noGrp="1"/>
          </p:cNvSpPr>
          <p:nvPr>
            <p:ph type="sldNum" sz="quarter" idx="4"/>
          </p:nvPr>
        </p:nvSpPr>
        <p:spPr>
          <a:xfrm>
            <a:off x="6553200" y="6340476"/>
            <a:ext cx="2133600" cy="365125"/>
          </a:xfrm>
          <a:prstGeom prst="rect">
            <a:avLst/>
          </a:prstGeom>
        </p:spPr>
        <p:txBody>
          <a:bodyPr vert="horz" lIns="91435" tIns="45718" rIns="91435" bIns="45718" rtlCol="0" anchor="ctr"/>
          <a:lstStyle>
            <a:lvl1pPr algn="ctr" eaLnBrk="1" hangingPunct="1">
              <a:buNone/>
              <a:defRPr kumimoji="0" sz="1200">
                <a:solidFill>
                  <a:schemeClr val="tx1">
                    <a:tint val="75000"/>
                  </a:schemeClr>
                </a:solidFill>
              </a:defRPr>
            </a:lvl1pPr>
          </a:lstStyle>
          <a:p>
            <a:pPr>
              <a:defRPr/>
            </a:pPr>
            <a:fld id="{4B541AE8-BBA1-104F-B4DA-DC3A37E341CA}"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5" r:id="rId5"/>
    <p:sldLayoutId id="2147483837" r:id="rId6"/>
    <p:sldLayoutId id="2147483838" r:id="rId7"/>
    <p:sldLayoutId id="2147483839" r:id="rId8"/>
    <p:sldLayoutId id="2147483840" r:id="rId9"/>
    <p:sldLayoutId id="2147483841" r:id="rId10"/>
  </p:sldLayoutIdLst>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177" algn="ctr" rtl="0" eaLnBrk="1" fontAlgn="base" hangingPunct="1">
        <a:spcBef>
          <a:spcPct val="0"/>
        </a:spcBef>
        <a:spcAft>
          <a:spcPct val="0"/>
        </a:spcAft>
        <a:defRPr sz="4400">
          <a:solidFill>
            <a:schemeClr val="tx1"/>
          </a:solidFill>
          <a:latin typeface="Calibri" pitchFamily="34" charset="0"/>
        </a:defRPr>
      </a:lvl6pPr>
      <a:lvl7pPr marL="914353" algn="ctr" rtl="0" eaLnBrk="1" fontAlgn="base" hangingPunct="1">
        <a:spcBef>
          <a:spcPct val="0"/>
        </a:spcBef>
        <a:spcAft>
          <a:spcPct val="0"/>
        </a:spcAft>
        <a:defRPr sz="4400">
          <a:solidFill>
            <a:schemeClr val="tx1"/>
          </a:solidFill>
          <a:latin typeface="Calibri" pitchFamily="34" charset="0"/>
        </a:defRPr>
      </a:lvl7pPr>
      <a:lvl8pPr marL="1371530" algn="ctr" rtl="0" eaLnBrk="1" fontAlgn="base" hangingPunct="1">
        <a:spcBef>
          <a:spcPct val="0"/>
        </a:spcBef>
        <a:spcAft>
          <a:spcPct val="0"/>
        </a:spcAft>
        <a:defRPr sz="4400">
          <a:solidFill>
            <a:schemeClr val="tx1"/>
          </a:solidFill>
          <a:latin typeface="Calibri" pitchFamily="34" charset="0"/>
        </a:defRPr>
      </a:lvl8pPr>
      <a:lvl9pPr marL="1828706" algn="ctr" rtl="0" eaLnBrk="1" fontAlgn="base" hangingPunct="1">
        <a:spcBef>
          <a:spcPct val="0"/>
        </a:spcBef>
        <a:spcAft>
          <a:spcPct val="0"/>
        </a:spcAft>
        <a:defRPr sz="4400">
          <a:solidFill>
            <a:schemeClr val="tx1"/>
          </a:solidFill>
          <a:latin typeface="Calibri" pitchFamily="34" charset="0"/>
        </a:defRPr>
      </a:lvl9pPr>
    </p:titleStyle>
    <p:bodyStyle>
      <a:lvl1pPr marL="342882" indent="-342882"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12" indent="-285736"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2942" indent="-228588"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118"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295" indent="-228588"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47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48"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25"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01" indent="-228588" algn="l" defTabSz="9143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3" rtl="0" eaLnBrk="1" latinLnBrk="0" hangingPunct="1">
        <a:defRPr sz="1800" kern="1200">
          <a:solidFill>
            <a:schemeClr val="tx1"/>
          </a:solidFill>
          <a:latin typeface="+mn-lt"/>
          <a:ea typeface="+mn-ea"/>
          <a:cs typeface="+mn-cs"/>
        </a:defRPr>
      </a:lvl1pPr>
      <a:lvl2pPr marL="457177" algn="l" defTabSz="914353" rtl="0" eaLnBrk="1" latinLnBrk="0" hangingPunct="1">
        <a:defRPr sz="1800" kern="1200">
          <a:solidFill>
            <a:schemeClr val="tx1"/>
          </a:solidFill>
          <a:latin typeface="+mn-lt"/>
          <a:ea typeface="+mn-ea"/>
          <a:cs typeface="+mn-cs"/>
        </a:defRPr>
      </a:lvl2pPr>
      <a:lvl3pPr marL="914353" algn="l" defTabSz="914353" rtl="0" eaLnBrk="1" latinLnBrk="0" hangingPunct="1">
        <a:defRPr sz="1800" kern="1200">
          <a:solidFill>
            <a:schemeClr val="tx1"/>
          </a:solidFill>
          <a:latin typeface="+mn-lt"/>
          <a:ea typeface="+mn-ea"/>
          <a:cs typeface="+mn-cs"/>
        </a:defRPr>
      </a:lvl3pPr>
      <a:lvl4pPr marL="1371530" algn="l" defTabSz="914353" rtl="0" eaLnBrk="1" latinLnBrk="0" hangingPunct="1">
        <a:defRPr sz="1800" kern="1200">
          <a:solidFill>
            <a:schemeClr val="tx1"/>
          </a:solidFill>
          <a:latin typeface="+mn-lt"/>
          <a:ea typeface="+mn-ea"/>
          <a:cs typeface="+mn-cs"/>
        </a:defRPr>
      </a:lvl4pPr>
      <a:lvl5pPr marL="1828706" algn="l" defTabSz="914353" rtl="0" eaLnBrk="1" latinLnBrk="0" hangingPunct="1">
        <a:defRPr sz="1800" kern="1200">
          <a:solidFill>
            <a:schemeClr val="tx1"/>
          </a:solidFill>
          <a:latin typeface="+mn-lt"/>
          <a:ea typeface="+mn-ea"/>
          <a:cs typeface="+mn-cs"/>
        </a:defRPr>
      </a:lvl5pPr>
      <a:lvl6pPr marL="2285883" algn="l" defTabSz="914353" rtl="0" eaLnBrk="1" latinLnBrk="0" hangingPunct="1">
        <a:defRPr sz="1800" kern="1200">
          <a:solidFill>
            <a:schemeClr val="tx1"/>
          </a:solidFill>
          <a:latin typeface="+mn-lt"/>
          <a:ea typeface="+mn-ea"/>
          <a:cs typeface="+mn-cs"/>
        </a:defRPr>
      </a:lvl6pPr>
      <a:lvl7pPr marL="2743060" algn="l" defTabSz="914353" rtl="0" eaLnBrk="1" latinLnBrk="0" hangingPunct="1">
        <a:defRPr sz="1800" kern="1200">
          <a:solidFill>
            <a:schemeClr val="tx1"/>
          </a:solidFill>
          <a:latin typeface="+mn-lt"/>
          <a:ea typeface="+mn-ea"/>
          <a:cs typeface="+mn-cs"/>
        </a:defRPr>
      </a:lvl7pPr>
      <a:lvl8pPr marL="3200236" algn="l" defTabSz="914353" rtl="0" eaLnBrk="1" latinLnBrk="0" hangingPunct="1">
        <a:defRPr sz="1800" kern="1200">
          <a:solidFill>
            <a:schemeClr val="tx1"/>
          </a:solidFill>
          <a:latin typeface="+mn-lt"/>
          <a:ea typeface="+mn-ea"/>
          <a:cs typeface="+mn-cs"/>
        </a:defRPr>
      </a:lvl8pPr>
      <a:lvl9pPr marL="3657413" algn="l" defTabSz="9143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18.png"/><Relationship Id="rId4" Type="http://schemas.openxmlformats.org/officeDocument/2006/relationships/package" Target="../embeddings/Microsoft_Word_Document.docx"/></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vmlDrawing" Target="../drawings/vmlDrawing3.vml"/><Relationship Id="rId5" Type="http://schemas.openxmlformats.org/officeDocument/2006/relationships/image" Target="../media/image19.png"/><Relationship Id="rId4" Type="http://schemas.openxmlformats.org/officeDocument/2006/relationships/package" Target="../embeddings/Microsoft_Word_Document1.docx"/></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wmf"/></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0" y="685801"/>
            <a:ext cx="9144000" cy="1470025"/>
          </a:xfrm>
        </p:spPr>
        <p:txBody>
          <a:bodyPr/>
          <a:lstStyle/>
          <a:p>
            <a:r>
              <a:rPr lang="en-US"/>
              <a:t>Lecture 5 </a:t>
            </a:r>
            <a:br>
              <a:rPr lang="en-US"/>
            </a:br>
            <a:r>
              <a:rPr lang="en-US"/>
              <a:t>Database </a:t>
            </a:r>
            <a:r>
              <a:rPr lang="en-US" dirty="0"/>
              <a:t>Security</a:t>
            </a:r>
          </a:p>
        </p:txBody>
      </p:sp>
      <p:sp>
        <p:nvSpPr>
          <p:cNvPr id="13" name="Subtitle 12"/>
          <p:cNvSpPr>
            <a:spLocks noGrp="1"/>
          </p:cNvSpPr>
          <p:nvPr>
            <p:ph type="subTitle" idx="1"/>
          </p:nvPr>
        </p:nvSpPr>
        <p:spPr>
          <a:xfrm>
            <a:off x="0" y="6453336"/>
            <a:ext cx="9144000" cy="392124"/>
          </a:xfrm>
        </p:spPr>
        <p:txBody>
          <a:bodyPr>
            <a:normAutofit lnSpcReduction="10000"/>
          </a:bodyPr>
          <a:lstStyle/>
          <a:p>
            <a:r>
              <a:rPr lang="en-US" sz="2000" dirty="0"/>
              <a:t>modified from slides of </a:t>
            </a:r>
            <a:r>
              <a:rPr lang="en-US" sz="2000" dirty="0" err="1"/>
              <a:t>Lawrie</a:t>
            </a:r>
            <a:r>
              <a:rPr lang="en-US" sz="2000" dirty="0"/>
              <a:t> Brown</a:t>
            </a:r>
            <a:endParaRPr lang="en-AU" sz="2000" dirty="0"/>
          </a:p>
        </p:txBody>
      </p:sp>
      <p:pic>
        <p:nvPicPr>
          <p:cNvPr id="5" name="Picture 4" descr="Computer Security 2 Book Front.pdf"/>
          <p:cNvPicPr>
            <a:picLocks noChangeAspect="1"/>
          </p:cNvPicPr>
          <p:nvPr/>
        </p:nvPicPr>
        <p:blipFill>
          <a:blip r:embed="rId3"/>
          <a:stretch>
            <a:fillRect/>
          </a:stretch>
        </p:blipFill>
        <p:spPr>
          <a:xfrm>
            <a:off x="5292080" y="2420888"/>
            <a:ext cx="2880320" cy="3806137"/>
          </a:xfrm>
          <a:prstGeom prst="rect">
            <a:avLst/>
          </a:prstGeom>
        </p:spPr>
      </p:pic>
    </p:spTree>
    <p:extLst>
      <p:ext uri="{BB962C8B-B14F-4D97-AF65-F5344CB8AC3E}">
        <p14:creationId xmlns:p14="http://schemas.microsoft.com/office/powerpoint/2010/main" val="1403245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Role-Based Access Control (RBAC)</a:t>
            </a:r>
          </a:p>
        </p:txBody>
      </p:sp>
      <p:sp>
        <p:nvSpPr>
          <p:cNvPr id="225283" name="Rectangle 3"/>
          <p:cNvSpPr>
            <a:spLocks noGrp="1" noChangeArrowheads="1"/>
          </p:cNvSpPr>
          <p:nvPr>
            <p:ph idx="1"/>
          </p:nvPr>
        </p:nvSpPr>
        <p:spPr>
          <a:xfrm>
            <a:off x="457200" y="1190525"/>
            <a:ext cx="8229600" cy="4830763"/>
          </a:xfrm>
        </p:spPr>
        <p:txBody>
          <a:bodyPr/>
          <a:lstStyle/>
          <a:p>
            <a:r>
              <a:rPr lang="en-US" dirty="0"/>
              <a:t>RBAC eases administrative burden and improves security</a:t>
            </a:r>
          </a:p>
          <a:p>
            <a:pPr lvl="0"/>
            <a:r>
              <a:rPr lang="en-US" dirty="0"/>
              <a:t>categories of database users:</a:t>
            </a:r>
          </a:p>
          <a:p>
            <a:pPr lvl="1"/>
            <a:r>
              <a:rPr lang="en-US" dirty="0"/>
              <a:t>application owner</a:t>
            </a:r>
          </a:p>
          <a:p>
            <a:pPr lvl="1"/>
            <a:r>
              <a:rPr lang="en-US" dirty="0"/>
              <a:t>end user</a:t>
            </a:r>
          </a:p>
          <a:p>
            <a:pPr lvl="1"/>
            <a:r>
              <a:rPr lang="en-US" dirty="0"/>
              <a:t>administrator</a:t>
            </a:r>
          </a:p>
          <a:p>
            <a:r>
              <a:rPr lang="en-US" dirty="0"/>
              <a:t>needs to provide the following capabilities:</a:t>
            </a:r>
          </a:p>
          <a:p>
            <a:pPr lvl="1"/>
            <a:r>
              <a:rPr lang="en-US" dirty="0"/>
              <a:t>create and delete roles</a:t>
            </a:r>
          </a:p>
          <a:p>
            <a:pPr lvl="1"/>
            <a:r>
              <a:rPr lang="en-US" dirty="0"/>
              <a:t>define permissions for a role</a:t>
            </a:r>
          </a:p>
          <a:p>
            <a:pPr lvl="1"/>
            <a:r>
              <a:rPr lang="en-US" dirty="0"/>
              <a:t>assign and cancel assignment of users to roles</a:t>
            </a:r>
          </a:p>
        </p:txBody>
      </p:sp>
      <p:sp>
        <p:nvSpPr>
          <p:cNvPr id="5" name="Slide Number Placeholder 4"/>
          <p:cNvSpPr>
            <a:spLocks noGrp="1"/>
          </p:cNvSpPr>
          <p:nvPr>
            <p:ph type="sldNum" sz="quarter" idx="11"/>
          </p:nvPr>
        </p:nvSpPr>
        <p:spPr/>
        <p:txBody>
          <a:bodyPr/>
          <a:lstStyle/>
          <a:p>
            <a:fld id="{A89A1157-748B-C24F-9525-1F1C6D15AFA0}" type="slidenum">
              <a:rPr lang="en-US" smtClean="0"/>
              <a:pPr/>
              <a:t>10</a:t>
            </a:fld>
            <a:endParaRPr lang="en-US"/>
          </a:p>
        </p:txBody>
      </p:sp>
    </p:spTree>
    <p:extLst>
      <p:ext uri="{BB962C8B-B14F-4D97-AF65-F5344CB8AC3E}">
        <p14:creationId xmlns:p14="http://schemas.microsoft.com/office/powerpoint/2010/main" val="234870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5283">
                                            <p:txEl>
                                              <p:pRg st="1" end="1"/>
                                            </p:txEl>
                                          </p:spTgt>
                                        </p:tgtEl>
                                        <p:attrNameLst>
                                          <p:attrName>style.visibility</p:attrName>
                                        </p:attrNameLst>
                                      </p:cBhvr>
                                      <p:to>
                                        <p:strVal val="visible"/>
                                      </p:to>
                                    </p:set>
                                    <p:animEffect transition="in" filter="randombar(horizontal)">
                                      <p:cBhvr>
                                        <p:cTn id="7" dur="500"/>
                                        <p:tgtEl>
                                          <p:spTgt spid="225283">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5283">
                                            <p:txEl>
                                              <p:pRg st="2" end="2"/>
                                            </p:txEl>
                                          </p:spTgt>
                                        </p:tgtEl>
                                        <p:attrNameLst>
                                          <p:attrName>style.visibility</p:attrName>
                                        </p:attrNameLst>
                                      </p:cBhvr>
                                      <p:to>
                                        <p:strVal val="visible"/>
                                      </p:to>
                                    </p:set>
                                    <p:animEffect transition="in" filter="randombar(horizontal)">
                                      <p:cBhvr>
                                        <p:cTn id="10" dur="500"/>
                                        <p:tgtEl>
                                          <p:spTgt spid="225283">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25283">
                                            <p:txEl>
                                              <p:pRg st="3" end="3"/>
                                            </p:txEl>
                                          </p:spTgt>
                                        </p:tgtEl>
                                        <p:attrNameLst>
                                          <p:attrName>style.visibility</p:attrName>
                                        </p:attrNameLst>
                                      </p:cBhvr>
                                      <p:to>
                                        <p:strVal val="visible"/>
                                      </p:to>
                                    </p:set>
                                    <p:animEffect transition="in" filter="randombar(horizontal)">
                                      <p:cBhvr>
                                        <p:cTn id="13" dur="500"/>
                                        <p:tgtEl>
                                          <p:spTgt spid="225283">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225283">
                                            <p:txEl>
                                              <p:pRg st="4" end="4"/>
                                            </p:txEl>
                                          </p:spTgt>
                                        </p:tgtEl>
                                        <p:attrNameLst>
                                          <p:attrName>style.visibility</p:attrName>
                                        </p:attrNameLst>
                                      </p:cBhvr>
                                      <p:to>
                                        <p:strVal val="visible"/>
                                      </p:to>
                                    </p:set>
                                    <p:animEffect transition="in" filter="randombar(horizontal)">
                                      <p:cBhvr>
                                        <p:cTn id="16" dur="500"/>
                                        <p:tgtEl>
                                          <p:spTgt spid="22528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225283">
                                            <p:txEl>
                                              <p:pRg st="5" end="5"/>
                                            </p:txEl>
                                          </p:spTgt>
                                        </p:tgtEl>
                                        <p:attrNameLst>
                                          <p:attrName>style.visibility</p:attrName>
                                        </p:attrNameLst>
                                      </p:cBhvr>
                                      <p:to>
                                        <p:strVal val="visible"/>
                                      </p:to>
                                    </p:set>
                                    <p:animEffect transition="in" filter="randombar(horizontal)">
                                      <p:cBhvr>
                                        <p:cTn id="21" dur="500"/>
                                        <p:tgtEl>
                                          <p:spTgt spid="225283">
                                            <p:txEl>
                                              <p:pRg st="5" end="5"/>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25283">
                                            <p:txEl>
                                              <p:pRg st="6" end="6"/>
                                            </p:txEl>
                                          </p:spTgt>
                                        </p:tgtEl>
                                        <p:attrNameLst>
                                          <p:attrName>style.visibility</p:attrName>
                                        </p:attrNameLst>
                                      </p:cBhvr>
                                      <p:to>
                                        <p:strVal val="visible"/>
                                      </p:to>
                                    </p:set>
                                    <p:animEffect transition="in" filter="randombar(horizontal)">
                                      <p:cBhvr>
                                        <p:cTn id="24" dur="500"/>
                                        <p:tgtEl>
                                          <p:spTgt spid="225283">
                                            <p:txEl>
                                              <p:pRg st="6" end="6"/>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225283">
                                            <p:txEl>
                                              <p:pRg st="7" end="7"/>
                                            </p:txEl>
                                          </p:spTgt>
                                        </p:tgtEl>
                                        <p:attrNameLst>
                                          <p:attrName>style.visibility</p:attrName>
                                        </p:attrNameLst>
                                      </p:cBhvr>
                                      <p:to>
                                        <p:strVal val="visible"/>
                                      </p:to>
                                    </p:set>
                                    <p:animEffect transition="in" filter="randombar(horizontal)">
                                      <p:cBhvr>
                                        <p:cTn id="27" dur="500"/>
                                        <p:tgtEl>
                                          <p:spTgt spid="225283">
                                            <p:txEl>
                                              <p:pRg st="7" end="7"/>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225283">
                                            <p:txEl>
                                              <p:pRg st="8" end="8"/>
                                            </p:txEl>
                                          </p:spTgt>
                                        </p:tgtEl>
                                        <p:attrNameLst>
                                          <p:attrName>style.visibility</p:attrName>
                                        </p:attrNameLst>
                                      </p:cBhvr>
                                      <p:to>
                                        <p:strVal val="visible"/>
                                      </p:to>
                                    </p:set>
                                    <p:animEffect transition="in" filter="randombar(horizontal)">
                                      <p:cBhvr>
                                        <p:cTn id="30" dur="500"/>
                                        <p:tgtEl>
                                          <p:spTgt spid="2252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Inferential Integrity</a:t>
            </a:r>
          </a:p>
        </p:txBody>
      </p:sp>
      <p:sp>
        <p:nvSpPr>
          <p:cNvPr id="225283" name="Rectangle 3"/>
          <p:cNvSpPr>
            <a:spLocks noGrp="1" noChangeArrowheads="1"/>
          </p:cNvSpPr>
          <p:nvPr>
            <p:ph idx="1"/>
          </p:nvPr>
        </p:nvSpPr>
        <p:spPr>
          <a:xfrm>
            <a:off x="457200" y="1190525"/>
            <a:ext cx="8229600" cy="4830763"/>
          </a:xfrm>
        </p:spPr>
        <p:txBody>
          <a:bodyPr/>
          <a:lstStyle/>
          <a:p>
            <a:r>
              <a:rPr lang="en-US" b="1" dirty="0"/>
              <a:t>Entity Integrity</a:t>
            </a:r>
            <a:r>
              <a:rPr lang="en-US" dirty="0"/>
              <a:t>: All rows must have a unique identifier called a Primary Key </a:t>
            </a:r>
          </a:p>
          <a:p>
            <a:endParaRPr lang="en-US"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11</a:t>
            </a:fld>
            <a:endParaRPr lang="en-US"/>
          </a:p>
        </p:txBody>
      </p:sp>
      <p:pic>
        <p:nvPicPr>
          <p:cNvPr id="6" name="Picture 5">
            <a:extLst>
              <a:ext uri="{FF2B5EF4-FFF2-40B4-BE49-F238E27FC236}">
                <a16:creationId xmlns:a16="http://schemas.microsoft.com/office/drawing/2014/main" id="{9B3D1E2F-864E-4680-9DBD-1CB6B40FE5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333525"/>
            <a:ext cx="5724128" cy="4006951"/>
          </a:xfrm>
          <a:prstGeom prst="rect">
            <a:avLst/>
          </a:prstGeom>
          <a:noFill/>
          <a:ln>
            <a:noFill/>
          </a:ln>
        </p:spPr>
      </p:pic>
    </p:spTree>
    <p:extLst>
      <p:ext uri="{BB962C8B-B14F-4D97-AF65-F5344CB8AC3E}">
        <p14:creationId xmlns:p14="http://schemas.microsoft.com/office/powerpoint/2010/main" val="288922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Inferential Integrity</a:t>
            </a:r>
          </a:p>
        </p:txBody>
      </p:sp>
      <p:sp>
        <p:nvSpPr>
          <p:cNvPr id="225283" name="Rectangle 3"/>
          <p:cNvSpPr>
            <a:spLocks noGrp="1" noChangeArrowheads="1"/>
          </p:cNvSpPr>
          <p:nvPr>
            <p:ph idx="1"/>
          </p:nvPr>
        </p:nvSpPr>
        <p:spPr>
          <a:xfrm>
            <a:off x="457200" y="1190525"/>
            <a:ext cx="8686800" cy="4830763"/>
          </a:xfrm>
        </p:spPr>
        <p:txBody>
          <a:bodyPr/>
          <a:lstStyle/>
          <a:p>
            <a:r>
              <a:rPr lang="en-US" b="1" dirty="0"/>
              <a:t>Referential Integrity</a:t>
            </a:r>
            <a:r>
              <a:rPr lang="en-US" dirty="0"/>
              <a:t>: Table relationships must remain consistent. Therefore, a user cannot delete a record which is related to another one</a:t>
            </a:r>
          </a:p>
          <a:p>
            <a:endParaRPr lang="en-US"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12</a:t>
            </a:fld>
            <a:endParaRPr lang="en-US"/>
          </a:p>
        </p:txBody>
      </p:sp>
      <p:pic>
        <p:nvPicPr>
          <p:cNvPr id="7" name="Picture 6">
            <a:extLst>
              <a:ext uri="{FF2B5EF4-FFF2-40B4-BE49-F238E27FC236}">
                <a16:creationId xmlns:a16="http://schemas.microsoft.com/office/drawing/2014/main" id="{44F38CA5-1C8C-4804-8705-0B6D739574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88440" y="2695452"/>
            <a:ext cx="6367119" cy="3645024"/>
          </a:xfrm>
          <a:prstGeom prst="rect">
            <a:avLst/>
          </a:prstGeom>
          <a:noFill/>
          <a:ln>
            <a:noFill/>
          </a:ln>
        </p:spPr>
      </p:pic>
    </p:spTree>
    <p:extLst>
      <p:ext uri="{BB962C8B-B14F-4D97-AF65-F5344CB8AC3E}">
        <p14:creationId xmlns:p14="http://schemas.microsoft.com/office/powerpoint/2010/main" val="4237764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Inferential Integrity</a:t>
            </a:r>
          </a:p>
        </p:txBody>
      </p:sp>
      <p:sp>
        <p:nvSpPr>
          <p:cNvPr id="225283" name="Rectangle 3"/>
          <p:cNvSpPr>
            <a:spLocks noGrp="1" noChangeArrowheads="1"/>
          </p:cNvSpPr>
          <p:nvPr>
            <p:ph idx="1"/>
          </p:nvPr>
        </p:nvSpPr>
        <p:spPr>
          <a:xfrm>
            <a:off x="457200" y="1190525"/>
            <a:ext cx="8686800" cy="4830763"/>
          </a:xfrm>
        </p:spPr>
        <p:txBody>
          <a:bodyPr/>
          <a:lstStyle/>
          <a:p>
            <a:r>
              <a:rPr lang="en-US" b="1" dirty="0"/>
              <a:t>Domain Integrity</a:t>
            </a:r>
            <a:r>
              <a:rPr lang="en-US" dirty="0"/>
              <a:t>: All data stored in a column must follow the same format and definition</a:t>
            </a:r>
          </a:p>
        </p:txBody>
      </p:sp>
      <p:sp>
        <p:nvSpPr>
          <p:cNvPr id="5" name="Slide Number Placeholder 4"/>
          <p:cNvSpPr>
            <a:spLocks noGrp="1"/>
          </p:cNvSpPr>
          <p:nvPr>
            <p:ph type="sldNum" sz="quarter" idx="11"/>
          </p:nvPr>
        </p:nvSpPr>
        <p:spPr/>
        <p:txBody>
          <a:bodyPr/>
          <a:lstStyle/>
          <a:p>
            <a:fld id="{A89A1157-748B-C24F-9525-1F1C6D15AFA0}" type="slidenum">
              <a:rPr lang="en-US" smtClean="0"/>
              <a:pPr/>
              <a:t>13</a:t>
            </a:fld>
            <a:endParaRPr lang="en-US"/>
          </a:p>
        </p:txBody>
      </p:sp>
      <p:pic>
        <p:nvPicPr>
          <p:cNvPr id="6" name="Picture 5">
            <a:extLst>
              <a:ext uri="{FF2B5EF4-FFF2-40B4-BE49-F238E27FC236}">
                <a16:creationId xmlns:a16="http://schemas.microsoft.com/office/drawing/2014/main" id="{606EBB59-05DB-4CBB-AA76-B97EAF3C1C7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5083" y="2173931"/>
            <a:ext cx="8075240" cy="4006951"/>
          </a:xfrm>
          <a:prstGeom prst="rect">
            <a:avLst/>
          </a:prstGeom>
          <a:noFill/>
          <a:ln>
            <a:noFill/>
          </a:ln>
        </p:spPr>
      </p:pic>
    </p:spTree>
    <p:extLst>
      <p:ext uri="{BB962C8B-B14F-4D97-AF65-F5344CB8AC3E}">
        <p14:creationId xmlns:p14="http://schemas.microsoft.com/office/powerpoint/2010/main" val="128519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Inferential Integrity</a:t>
            </a:r>
          </a:p>
        </p:txBody>
      </p:sp>
      <p:sp>
        <p:nvSpPr>
          <p:cNvPr id="225283" name="Rectangle 3"/>
          <p:cNvSpPr>
            <a:spLocks noGrp="1" noChangeArrowheads="1"/>
          </p:cNvSpPr>
          <p:nvPr>
            <p:ph idx="1"/>
          </p:nvPr>
        </p:nvSpPr>
        <p:spPr>
          <a:xfrm>
            <a:off x="457200" y="1190525"/>
            <a:ext cx="8686800" cy="4830763"/>
          </a:xfrm>
        </p:spPr>
        <p:txBody>
          <a:bodyPr/>
          <a:lstStyle/>
          <a:p>
            <a:r>
              <a:rPr lang="en-US" sz="2800" b="1" dirty="0"/>
              <a:t>User-defined Integrity</a:t>
            </a:r>
            <a:r>
              <a:rPr lang="en-US" sz="2800" dirty="0"/>
              <a:t>: A set of rules defined by a user which does not belong to one of the other categories. For example, a customer places a new order, as shown in Figure 4. The user first checks to see if this is a new customer. If it is, the user adds the new customer to the customers table</a:t>
            </a:r>
          </a:p>
        </p:txBody>
      </p:sp>
      <p:sp>
        <p:nvSpPr>
          <p:cNvPr id="5" name="Slide Number Placeholder 4"/>
          <p:cNvSpPr>
            <a:spLocks noGrp="1"/>
          </p:cNvSpPr>
          <p:nvPr>
            <p:ph type="sldNum" sz="quarter" idx="11"/>
          </p:nvPr>
        </p:nvSpPr>
        <p:spPr/>
        <p:txBody>
          <a:bodyPr/>
          <a:lstStyle/>
          <a:p>
            <a:fld id="{A89A1157-748B-C24F-9525-1F1C6D15AFA0}" type="slidenum">
              <a:rPr lang="en-US" smtClean="0"/>
              <a:pPr/>
              <a:t>14</a:t>
            </a:fld>
            <a:endParaRPr lang="en-US"/>
          </a:p>
        </p:txBody>
      </p:sp>
      <p:sp>
        <p:nvSpPr>
          <p:cNvPr id="4" name="Rectangle 4">
            <a:extLst>
              <a:ext uri="{FF2B5EF4-FFF2-40B4-BE49-F238E27FC236}">
                <a16:creationId xmlns:a16="http://schemas.microsoft.com/office/drawing/2014/main" id="{A2630104-B36E-4441-802F-44818DDA3F9F}"/>
              </a:ext>
            </a:extLst>
          </p:cNvPr>
          <p:cNvSpPr>
            <a:spLocks noChangeArrowheads="1"/>
          </p:cNvSpPr>
          <p:nvPr/>
        </p:nvSpPr>
        <p:spPr bwMode="auto">
          <a:xfrm>
            <a:off x="114300" y="4077071"/>
            <a:ext cx="150524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21A236BB-D16E-4797-AABE-A103DA4BC09C}"/>
              </a:ext>
            </a:extLst>
          </p:cNvPr>
          <p:cNvGraphicFramePr>
            <a:graphicFrameLocks noChangeAspect="1"/>
          </p:cNvGraphicFramePr>
          <p:nvPr>
            <p:extLst>
              <p:ext uri="{D42A27DB-BD31-4B8C-83A1-F6EECF244321}">
                <p14:modId xmlns:p14="http://schemas.microsoft.com/office/powerpoint/2010/main" val="1757288410"/>
              </p:ext>
            </p:extLst>
          </p:nvPr>
        </p:nvGraphicFramePr>
        <p:xfrm>
          <a:off x="899592" y="3894509"/>
          <a:ext cx="6552275" cy="2628529"/>
        </p:xfrm>
        <a:graphic>
          <a:graphicData uri="http://schemas.openxmlformats.org/presentationml/2006/ole">
            <mc:AlternateContent xmlns:mc="http://schemas.openxmlformats.org/markup-compatibility/2006">
              <mc:Choice xmlns:v="urn:schemas-microsoft-com:vml" Requires="v">
                <p:oleObj spid="_x0000_s4108" name="Bitmap Image" r:id="rId4" imgW="5792008" imgH="2314286" progId="Paint.Picture">
                  <p:embed/>
                </p:oleObj>
              </mc:Choice>
              <mc:Fallback>
                <p:oleObj name="Bitmap Image" r:id="rId4" imgW="5792008" imgH="2314286"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3894509"/>
                        <a:ext cx="6552275" cy="2628529"/>
                      </a:xfrm>
                      <a:prstGeom prst="rect">
                        <a:avLst/>
                      </a:prstGeom>
                      <a:noFill/>
                    </p:spPr>
                  </p:pic>
                </p:oleObj>
              </mc:Fallback>
            </mc:AlternateContent>
          </a:graphicData>
        </a:graphic>
      </p:graphicFrame>
    </p:spTree>
    <p:extLst>
      <p:ext uri="{BB962C8B-B14F-4D97-AF65-F5344CB8AC3E}">
        <p14:creationId xmlns:p14="http://schemas.microsoft.com/office/powerpoint/2010/main" val="3857202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Data Entry Controls</a:t>
            </a:r>
          </a:p>
        </p:txBody>
      </p:sp>
      <p:sp>
        <p:nvSpPr>
          <p:cNvPr id="225283" name="Rectangle 3"/>
          <p:cNvSpPr>
            <a:spLocks noGrp="1" noChangeArrowheads="1"/>
          </p:cNvSpPr>
          <p:nvPr>
            <p:ph idx="1"/>
          </p:nvPr>
        </p:nvSpPr>
        <p:spPr>
          <a:xfrm>
            <a:off x="457200" y="1190525"/>
            <a:ext cx="8686800" cy="4830763"/>
          </a:xfrm>
        </p:spPr>
        <p:txBody>
          <a:bodyPr/>
          <a:lstStyle/>
          <a:p>
            <a:r>
              <a:rPr lang="en-US" sz="2400" u="sng" dirty="0"/>
              <a:t>Drop Down Master Data Controls</a:t>
            </a:r>
            <a:r>
              <a:rPr lang="en-US" sz="2400" dirty="0"/>
              <a:t>: Have a drop-down option for master tables instead of asking individuals to enter the data. An example of drop down master data controls is using the locations list from the U.S. postal address system to standardize addresses.</a:t>
            </a:r>
          </a:p>
        </p:txBody>
      </p:sp>
      <p:sp>
        <p:nvSpPr>
          <p:cNvPr id="5" name="Slide Number Placeholder 4"/>
          <p:cNvSpPr>
            <a:spLocks noGrp="1"/>
          </p:cNvSpPr>
          <p:nvPr>
            <p:ph type="sldNum" sz="quarter" idx="11"/>
          </p:nvPr>
        </p:nvSpPr>
        <p:spPr/>
        <p:txBody>
          <a:bodyPr/>
          <a:lstStyle/>
          <a:p>
            <a:fld id="{A89A1157-748B-C24F-9525-1F1C6D15AFA0}" type="slidenum">
              <a:rPr lang="en-US" smtClean="0"/>
              <a:pPr/>
              <a:t>15</a:t>
            </a:fld>
            <a:endParaRPr lang="en-US"/>
          </a:p>
        </p:txBody>
      </p:sp>
      <p:pic>
        <p:nvPicPr>
          <p:cNvPr id="7" name="Picture 6">
            <a:extLst>
              <a:ext uri="{FF2B5EF4-FFF2-40B4-BE49-F238E27FC236}">
                <a16:creationId xmlns:a16="http://schemas.microsoft.com/office/drawing/2014/main" id="{7345978A-0397-4A48-BF97-5EB522E6F6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57627" y="2780928"/>
            <a:ext cx="8686800" cy="3924673"/>
          </a:xfrm>
          <a:prstGeom prst="rect">
            <a:avLst/>
          </a:prstGeom>
          <a:noFill/>
          <a:ln>
            <a:noFill/>
          </a:ln>
        </p:spPr>
      </p:pic>
    </p:spTree>
    <p:extLst>
      <p:ext uri="{BB962C8B-B14F-4D97-AF65-F5344CB8AC3E}">
        <p14:creationId xmlns:p14="http://schemas.microsoft.com/office/powerpoint/2010/main" val="2773236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sz="4000" dirty="0"/>
              <a:t>Data Entry Controls</a:t>
            </a:r>
          </a:p>
        </p:txBody>
      </p:sp>
      <p:sp>
        <p:nvSpPr>
          <p:cNvPr id="225283" name="Rectangle 3"/>
          <p:cNvSpPr>
            <a:spLocks noGrp="1" noChangeArrowheads="1"/>
          </p:cNvSpPr>
          <p:nvPr>
            <p:ph idx="1"/>
          </p:nvPr>
        </p:nvSpPr>
        <p:spPr>
          <a:xfrm>
            <a:off x="457200" y="1190525"/>
            <a:ext cx="8686800" cy="4830763"/>
          </a:xfrm>
        </p:spPr>
        <p:txBody>
          <a:bodyPr/>
          <a:lstStyle/>
          <a:p>
            <a:pPr marL="0" indent="0">
              <a:buNone/>
            </a:pPr>
            <a:r>
              <a:rPr lang="en-US" sz="2400" u="sng" dirty="0"/>
              <a:t>Data Field Validation Controls</a:t>
            </a:r>
            <a:r>
              <a:rPr lang="en-US" sz="2400" dirty="0"/>
              <a:t>: Set up rules for basic checks including:</a:t>
            </a:r>
          </a:p>
          <a:p>
            <a:pPr lvl="0"/>
            <a:r>
              <a:rPr lang="en-US" sz="2000" dirty="0"/>
              <a:t>Mandatory input ensures that a required field contains data</a:t>
            </a:r>
          </a:p>
          <a:p>
            <a:pPr lvl="0"/>
            <a:r>
              <a:rPr lang="en-US" sz="2000" dirty="0"/>
              <a:t>Input masks prevent users from entering invalid data or help ensure that they enter data consistently (like a phone number, for example)</a:t>
            </a:r>
          </a:p>
          <a:p>
            <a:pPr lvl="0"/>
            <a:r>
              <a:rPr lang="en-US" sz="2000" dirty="0"/>
              <a:t>Positive dollar amounts </a:t>
            </a:r>
          </a:p>
          <a:p>
            <a:pPr lvl="0"/>
            <a:r>
              <a:rPr lang="en-US" sz="2000" dirty="0"/>
              <a:t>Data ranges ensure that a user enters data within a given range (like a date of birth entered as 01-18-1820, for example)</a:t>
            </a:r>
          </a:p>
          <a:p>
            <a:pPr lvl="0"/>
            <a:r>
              <a:rPr lang="en-US" sz="2000" dirty="0"/>
              <a:t>Mandatory second person approval (a bank teller receives a deposit or withdraw request greater than a specified value triggers a second or third approval) </a:t>
            </a:r>
            <a:r>
              <a:rPr lang="en-US" sz="1600" dirty="0"/>
              <a:t>.</a:t>
            </a:r>
          </a:p>
          <a:p>
            <a:pPr lvl="0"/>
            <a:r>
              <a:rPr lang="en-US" sz="2000" dirty="0"/>
              <a:t>Maximum record modification trigger (the number of records modified exceeds a predetermined number within a specific period of time blocks a user until a manager identifies whether or not the transactions were legitimate)</a:t>
            </a:r>
          </a:p>
          <a:p>
            <a:pPr lvl="0"/>
            <a:r>
              <a:rPr lang="en-US" sz="2000" dirty="0"/>
              <a:t>Unusual activity trigger (a system locks when it recognizes unusual activity)</a:t>
            </a:r>
          </a:p>
          <a:p>
            <a:pPr lvl="0"/>
            <a:endParaRPr lang="en-US" sz="2400"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16</a:t>
            </a:fld>
            <a:endParaRPr lang="en-US"/>
          </a:p>
        </p:txBody>
      </p:sp>
    </p:spTree>
    <p:extLst>
      <p:ext uri="{BB962C8B-B14F-4D97-AF65-F5344CB8AC3E}">
        <p14:creationId xmlns:p14="http://schemas.microsoft.com/office/powerpoint/2010/main" val="149499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b="1" dirty="0"/>
              <a:t>Database Validation </a:t>
            </a:r>
            <a:endParaRPr lang="en-US" sz="4000" dirty="0"/>
          </a:p>
        </p:txBody>
      </p:sp>
      <p:sp>
        <p:nvSpPr>
          <p:cNvPr id="225283" name="Rectangle 3"/>
          <p:cNvSpPr>
            <a:spLocks noGrp="1" noChangeArrowheads="1"/>
          </p:cNvSpPr>
          <p:nvPr>
            <p:ph idx="1"/>
          </p:nvPr>
        </p:nvSpPr>
        <p:spPr>
          <a:xfrm>
            <a:off x="152399" y="1190525"/>
            <a:ext cx="8991601" cy="4830763"/>
          </a:xfrm>
        </p:spPr>
        <p:txBody>
          <a:bodyPr/>
          <a:lstStyle/>
          <a:p>
            <a:pPr marL="0" indent="0">
              <a:buNone/>
            </a:pPr>
            <a:r>
              <a:rPr lang="en-US" sz="2800" dirty="0"/>
              <a:t>A </a:t>
            </a:r>
            <a:r>
              <a:rPr lang="en-US" sz="2800" b="1" dirty="0"/>
              <a:t>validation rule</a:t>
            </a:r>
            <a:r>
              <a:rPr lang="en-US" sz="2800" dirty="0"/>
              <a:t> checks that data falls within the parameters defined by the database designer. A validation rule helps to ensure the completeness, accuracy and consistency of data. The criteria used in a validation rule include the following:</a:t>
            </a:r>
          </a:p>
          <a:p>
            <a:pPr lvl="0"/>
            <a:r>
              <a:rPr lang="en-US" sz="2800" dirty="0"/>
              <a:t>Size – checks the number of characters in a data item</a:t>
            </a:r>
          </a:p>
          <a:p>
            <a:pPr lvl="0"/>
            <a:r>
              <a:rPr lang="en-US" sz="2800" dirty="0"/>
              <a:t>Format – checks that the data conforms to a specified format</a:t>
            </a:r>
          </a:p>
          <a:p>
            <a:pPr lvl="0"/>
            <a:r>
              <a:rPr lang="en-US" sz="2800" dirty="0"/>
              <a:t>Range – checks that data lies within a minimum and maximum value</a:t>
            </a:r>
          </a:p>
          <a:p>
            <a:pPr lvl="0"/>
            <a:r>
              <a:rPr lang="en-US" sz="2800" dirty="0"/>
              <a:t>Check digit – provides for an extra calculation to generate a check digit for error detection</a:t>
            </a:r>
          </a:p>
        </p:txBody>
      </p:sp>
      <p:sp>
        <p:nvSpPr>
          <p:cNvPr id="5" name="Slide Number Placeholder 4"/>
          <p:cNvSpPr>
            <a:spLocks noGrp="1"/>
          </p:cNvSpPr>
          <p:nvPr>
            <p:ph type="sldNum" sz="quarter" idx="11"/>
          </p:nvPr>
        </p:nvSpPr>
        <p:spPr/>
        <p:txBody>
          <a:bodyPr/>
          <a:lstStyle/>
          <a:p>
            <a:fld id="{A89A1157-748B-C24F-9525-1F1C6D15AFA0}" type="slidenum">
              <a:rPr lang="en-US" smtClean="0"/>
              <a:pPr/>
              <a:t>17</a:t>
            </a:fld>
            <a:endParaRPr lang="en-US"/>
          </a:p>
        </p:txBody>
      </p:sp>
    </p:spTree>
    <p:extLst>
      <p:ext uri="{BB962C8B-B14F-4D97-AF65-F5344CB8AC3E}">
        <p14:creationId xmlns:p14="http://schemas.microsoft.com/office/powerpoint/2010/main" val="206379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403648" y="76200"/>
            <a:ext cx="7587953" cy="1143000"/>
          </a:xfrm>
        </p:spPr>
        <p:txBody>
          <a:bodyPr/>
          <a:lstStyle/>
          <a:p>
            <a:r>
              <a:rPr lang="en-US" sz="4000" dirty="0"/>
              <a:t>Database Validation(Check Digit) </a:t>
            </a:r>
            <a:endParaRPr lang="en-US" sz="3600"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18</a:t>
            </a:fld>
            <a:endParaRPr lang="en-US"/>
          </a:p>
        </p:txBody>
      </p:sp>
      <p:pic>
        <p:nvPicPr>
          <p:cNvPr id="7" name="Picture 6">
            <a:extLst>
              <a:ext uri="{FF2B5EF4-FFF2-40B4-BE49-F238E27FC236}">
                <a16:creationId xmlns:a16="http://schemas.microsoft.com/office/drawing/2014/main" id="{5229235C-C1D9-47AC-BB20-91670580609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5239" y="1058649"/>
            <a:ext cx="7813522" cy="5301371"/>
          </a:xfrm>
          <a:prstGeom prst="rect">
            <a:avLst/>
          </a:prstGeom>
          <a:noFill/>
          <a:ln>
            <a:noFill/>
          </a:ln>
        </p:spPr>
      </p:pic>
    </p:spTree>
    <p:extLst>
      <p:ext uri="{BB962C8B-B14F-4D97-AF65-F5344CB8AC3E}">
        <p14:creationId xmlns:p14="http://schemas.microsoft.com/office/powerpoint/2010/main" val="4003067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403648" y="76200"/>
            <a:ext cx="7587953" cy="1143000"/>
          </a:xfrm>
        </p:spPr>
        <p:txBody>
          <a:bodyPr/>
          <a:lstStyle/>
          <a:p>
            <a:r>
              <a:rPr lang="en-US" sz="4000" dirty="0"/>
              <a:t>Database Validation(Check Digit) </a:t>
            </a:r>
            <a:endParaRPr lang="en-US" sz="3600"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19</a:t>
            </a:fld>
            <a:endParaRPr lang="en-US"/>
          </a:p>
        </p:txBody>
      </p:sp>
      <p:sp>
        <p:nvSpPr>
          <p:cNvPr id="4" name="Rectangle 3">
            <a:extLst>
              <a:ext uri="{FF2B5EF4-FFF2-40B4-BE49-F238E27FC236}">
                <a16:creationId xmlns:a16="http://schemas.microsoft.com/office/drawing/2014/main" id="{B5667788-C658-46D1-B12E-1F96433DFA9A}"/>
              </a:ext>
            </a:extLst>
          </p:cNvPr>
          <p:cNvSpPr/>
          <p:nvPr/>
        </p:nvSpPr>
        <p:spPr>
          <a:xfrm>
            <a:off x="395536" y="1242610"/>
            <a:ext cx="8352928" cy="3539430"/>
          </a:xfrm>
          <a:prstGeom prst="rect">
            <a:avLst/>
          </a:prstGeom>
        </p:spPr>
        <p:txBody>
          <a:bodyPr wrap="square">
            <a:spAutoFit/>
          </a:bodyPr>
          <a:lstStyle/>
          <a:p>
            <a:r>
              <a:rPr lang="en-US" sz="3200" b="1" dirty="0">
                <a:latin typeface="+mn-lt"/>
              </a:rPr>
              <a:t>Data Type Validation</a:t>
            </a:r>
            <a:r>
              <a:rPr lang="en-US" sz="3200" dirty="0">
                <a:latin typeface="+mn-lt"/>
              </a:rPr>
              <a:t>: Verifies that a user entering data is consistent with the type of characters expected. </a:t>
            </a:r>
          </a:p>
          <a:p>
            <a:pPr marL="457200" indent="-457200">
              <a:buFont typeface="Arial" panose="020B0604020202020204" pitchFamily="34" charset="0"/>
              <a:buChar char="•"/>
            </a:pPr>
            <a:r>
              <a:rPr lang="en-US" sz="3200" dirty="0">
                <a:latin typeface="+mn-lt"/>
              </a:rPr>
              <a:t>For example, a phone number would not contain special characters.</a:t>
            </a:r>
          </a:p>
          <a:p>
            <a:pPr marL="457200" indent="-457200">
              <a:buFont typeface="Arial" panose="020B0604020202020204" pitchFamily="34" charset="0"/>
              <a:buChar char="•"/>
            </a:pPr>
            <a:r>
              <a:rPr lang="en-US" sz="3200" dirty="0">
                <a:latin typeface="+mn-lt"/>
              </a:rPr>
              <a:t>Databases allow three data types: integer, string, and decimal</a:t>
            </a:r>
          </a:p>
        </p:txBody>
      </p:sp>
    </p:spTree>
    <p:extLst>
      <p:ext uri="{BB962C8B-B14F-4D97-AF65-F5344CB8AC3E}">
        <p14:creationId xmlns:p14="http://schemas.microsoft.com/office/powerpoint/2010/main" val="2912777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3"/>
          <p:cNvPicPr>
            <a:picLocks noChangeAspect="1"/>
          </p:cNvPicPr>
          <p:nvPr/>
        </p:nvPicPr>
        <p:blipFill>
          <a:blip r:embed="rId3"/>
          <a:srcRect/>
          <a:stretch>
            <a:fillRect/>
          </a:stretch>
        </p:blipFill>
        <p:spPr bwMode="auto">
          <a:xfrm rot="-504125">
            <a:off x="7150349" y="126813"/>
            <a:ext cx="1870075" cy="182880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Databases</a:t>
            </a:r>
          </a:p>
        </p:txBody>
      </p:sp>
      <p:sp>
        <p:nvSpPr>
          <p:cNvPr id="3" name="Content Placeholder 2"/>
          <p:cNvSpPr>
            <a:spLocks noGrp="1"/>
          </p:cNvSpPr>
          <p:nvPr>
            <p:ph idx="1"/>
          </p:nvPr>
        </p:nvSpPr>
        <p:spPr>
          <a:xfrm>
            <a:off x="457200" y="1295401"/>
            <a:ext cx="8291264" cy="4830763"/>
          </a:xfrm>
        </p:spPr>
        <p:txBody>
          <a:bodyPr/>
          <a:lstStyle/>
          <a:p>
            <a:r>
              <a:rPr lang="en-US" dirty="0"/>
              <a:t>structured collection of data stored 		    for use by one or more applications</a:t>
            </a:r>
          </a:p>
          <a:p>
            <a:pPr lvl="1"/>
            <a:r>
              <a:rPr lang="en-US" dirty="0"/>
              <a:t>contains the relationships between data items and groups of data items</a:t>
            </a:r>
          </a:p>
          <a:p>
            <a:pPr lvl="1"/>
            <a:r>
              <a:rPr lang="en-US" dirty="0"/>
              <a:t>can sometimes contain sensitive data</a:t>
            </a:r>
          </a:p>
          <a:p>
            <a:r>
              <a:rPr lang="en-US" dirty="0"/>
              <a:t>database management system (DBMS)</a:t>
            </a:r>
          </a:p>
          <a:p>
            <a:pPr lvl="1"/>
            <a:r>
              <a:rPr lang="en-US" dirty="0"/>
              <a:t>suite of programs for constructing and maintaining the database</a:t>
            </a:r>
          </a:p>
          <a:p>
            <a:pPr lvl="2"/>
            <a:r>
              <a:rPr lang="en-US" dirty="0"/>
              <a:t>ad hoc query facilities to multiple users and applications</a:t>
            </a:r>
          </a:p>
          <a:p>
            <a:pPr lvl="2"/>
            <a:r>
              <a:rPr lang="en-US" dirty="0"/>
              <a:t>provides a uniform interface to the database</a:t>
            </a:r>
          </a:p>
        </p:txBody>
      </p:sp>
      <p:sp>
        <p:nvSpPr>
          <p:cNvPr id="6" name="Slide Number Placeholder 5"/>
          <p:cNvSpPr>
            <a:spLocks noGrp="1"/>
          </p:cNvSpPr>
          <p:nvPr>
            <p:ph type="sldNum" sz="quarter" idx="11"/>
          </p:nvPr>
        </p:nvSpPr>
        <p:spPr/>
        <p:txBody>
          <a:bodyPr/>
          <a:lstStyle/>
          <a:p>
            <a:pPr>
              <a:defRPr/>
            </a:pPr>
            <a:fld id="{A89A1157-748B-C24F-9525-1F1C6D15AFA0}" type="slidenum">
              <a:rPr lang="en-US" smtClean="0"/>
              <a:pPr>
                <a:defRPr/>
              </a:pPr>
              <a:t>2</a:t>
            </a:fld>
            <a:endParaRPr lang="en-US"/>
          </a:p>
        </p:txBody>
      </p:sp>
    </p:spTree>
    <p:extLst>
      <p:ext uri="{BB962C8B-B14F-4D97-AF65-F5344CB8AC3E}">
        <p14:creationId xmlns:p14="http://schemas.microsoft.com/office/powerpoint/2010/main" val="417483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403648" y="76200"/>
            <a:ext cx="7587953" cy="1143000"/>
          </a:xfrm>
        </p:spPr>
        <p:txBody>
          <a:bodyPr/>
          <a:lstStyle/>
          <a:p>
            <a:r>
              <a:rPr lang="en-US" sz="4000" dirty="0"/>
              <a:t>Database Validation(Check Digit) </a:t>
            </a:r>
            <a:endParaRPr lang="en-US" sz="3600"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20</a:t>
            </a:fld>
            <a:endParaRPr lang="en-US"/>
          </a:p>
        </p:txBody>
      </p:sp>
      <p:sp>
        <p:nvSpPr>
          <p:cNvPr id="4" name="Rectangle 3">
            <a:extLst>
              <a:ext uri="{FF2B5EF4-FFF2-40B4-BE49-F238E27FC236}">
                <a16:creationId xmlns:a16="http://schemas.microsoft.com/office/drawing/2014/main" id="{B5667788-C658-46D1-B12E-1F96433DFA9A}"/>
              </a:ext>
            </a:extLst>
          </p:cNvPr>
          <p:cNvSpPr/>
          <p:nvPr/>
        </p:nvSpPr>
        <p:spPr>
          <a:xfrm>
            <a:off x="395536" y="1242610"/>
            <a:ext cx="8352928" cy="3970318"/>
          </a:xfrm>
          <a:prstGeom prst="rect">
            <a:avLst/>
          </a:prstGeom>
        </p:spPr>
        <p:txBody>
          <a:bodyPr wrap="square">
            <a:spAutoFit/>
          </a:bodyPr>
          <a:lstStyle/>
          <a:p>
            <a:r>
              <a:rPr lang="en-US" sz="2800" b="1" dirty="0"/>
              <a:t>Input Validation: </a:t>
            </a:r>
            <a:r>
              <a:rPr lang="en-US" sz="2800" dirty="0"/>
              <a:t>One of the most vulnerable aspects of database integrity management is controlling the data input process. </a:t>
            </a:r>
          </a:p>
          <a:p>
            <a:pPr marL="457200" indent="-457200">
              <a:buFont typeface="Arial" panose="020B0604020202020204" pitchFamily="34" charset="0"/>
              <a:buChar char="•"/>
            </a:pPr>
            <a:r>
              <a:rPr lang="en-US" sz="2800" dirty="0"/>
              <a:t>Many well-known attacks run against a database and insert malformed data. </a:t>
            </a:r>
          </a:p>
          <a:p>
            <a:pPr marL="457200" indent="-457200">
              <a:buFont typeface="Arial" panose="020B0604020202020204" pitchFamily="34" charset="0"/>
              <a:buChar char="•"/>
            </a:pPr>
            <a:r>
              <a:rPr lang="en-US" sz="2800" dirty="0"/>
              <a:t>The attack can confuse, crash, or make the application divulge too much information to the attacker. </a:t>
            </a:r>
          </a:p>
          <a:p>
            <a:pPr marL="457200" indent="-457200">
              <a:buFont typeface="Arial" panose="020B0604020202020204" pitchFamily="34" charset="0"/>
              <a:buChar char="•"/>
            </a:pPr>
            <a:r>
              <a:rPr lang="en-US" sz="2800" dirty="0"/>
              <a:t>Attackers use automated input attacks. </a:t>
            </a:r>
          </a:p>
        </p:txBody>
      </p:sp>
    </p:spTree>
    <p:extLst>
      <p:ext uri="{BB962C8B-B14F-4D97-AF65-F5344CB8AC3E}">
        <p14:creationId xmlns:p14="http://schemas.microsoft.com/office/powerpoint/2010/main" val="3314108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1403648" y="76200"/>
            <a:ext cx="7587953" cy="1143000"/>
          </a:xfrm>
        </p:spPr>
        <p:txBody>
          <a:bodyPr/>
          <a:lstStyle/>
          <a:p>
            <a:r>
              <a:rPr lang="en-US" sz="4000" dirty="0"/>
              <a:t>Database Validation(Check Digit) </a:t>
            </a:r>
            <a:endParaRPr lang="en-US" sz="3600" dirty="0"/>
          </a:p>
        </p:txBody>
      </p:sp>
      <p:sp>
        <p:nvSpPr>
          <p:cNvPr id="5" name="Slide Number Placeholder 4"/>
          <p:cNvSpPr>
            <a:spLocks noGrp="1"/>
          </p:cNvSpPr>
          <p:nvPr>
            <p:ph type="sldNum" sz="quarter" idx="11"/>
          </p:nvPr>
        </p:nvSpPr>
        <p:spPr/>
        <p:txBody>
          <a:bodyPr/>
          <a:lstStyle/>
          <a:p>
            <a:fld id="{A89A1157-748B-C24F-9525-1F1C6D15AFA0}" type="slidenum">
              <a:rPr lang="en-US" smtClean="0"/>
              <a:pPr/>
              <a:t>21</a:t>
            </a:fld>
            <a:endParaRPr lang="en-US"/>
          </a:p>
        </p:txBody>
      </p:sp>
      <p:sp>
        <p:nvSpPr>
          <p:cNvPr id="4" name="Rectangle 3">
            <a:extLst>
              <a:ext uri="{FF2B5EF4-FFF2-40B4-BE49-F238E27FC236}">
                <a16:creationId xmlns:a16="http://schemas.microsoft.com/office/drawing/2014/main" id="{B5667788-C658-46D1-B12E-1F96433DFA9A}"/>
              </a:ext>
            </a:extLst>
          </p:cNvPr>
          <p:cNvSpPr/>
          <p:nvPr/>
        </p:nvSpPr>
        <p:spPr>
          <a:xfrm>
            <a:off x="395536" y="1242610"/>
            <a:ext cx="8352928" cy="3970318"/>
          </a:xfrm>
          <a:prstGeom prst="rect">
            <a:avLst/>
          </a:prstGeom>
        </p:spPr>
        <p:txBody>
          <a:bodyPr wrap="square">
            <a:spAutoFit/>
          </a:bodyPr>
          <a:lstStyle/>
          <a:p>
            <a:r>
              <a:rPr lang="en-US" sz="2800" b="1" dirty="0"/>
              <a:t>Anomaly Verification: </a:t>
            </a:r>
            <a:r>
              <a:rPr lang="en-US" sz="2800" dirty="0"/>
              <a:t>Anomaly detection refers to identifying patterns in data that do not conform to expected behavior. </a:t>
            </a:r>
          </a:p>
          <a:p>
            <a:r>
              <a:rPr lang="en-US" sz="2800" b="1" i="1" dirty="0"/>
              <a:t>An example </a:t>
            </a:r>
            <a:r>
              <a:rPr lang="en-US" sz="2800" dirty="0"/>
              <a:t>of this is a credit card with two transactions in vastly different request locations in a short time. If a transaction request from New York City occurs at 10:30 a.m. and a second request comes from Chicago at 10:35 a.m., the system triggers a verification of the second transaction. </a:t>
            </a:r>
          </a:p>
        </p:txBody>
      </p:sp>
    </p:spTree>
    <p:extLst>
      <p:ext uri="{BB962C8B-B14F-4D97-AF65-F5344CB8AC3E}">
        <p14:creationId xmlns:p14="http://schemas.microsoft.com/office/powerpoint/2010/main" val="38551833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SQL Injection</a:t>
            </a:r>
          </a:p>
        </p:txBody>
      </p:sp>
      <p:sp>
        <p:nvSpPr>
          <p:cNvPr id="5" name="Content Placeholder 4"/>
          <p:cNvSpPr>
            <a:spLocks noGrp="1"/>
          </p:cNvSpPr>
          <p:nvPr>
            <p:ph idx="1"/>
          </p:nvPr>
        </p:nvSpPr>
        <p:spPr>
          <a:xfrm>
            <a:off x="457200" y="1013618"/>
            <a:ext cx="8229600" cy="5439718"/>
          </a:xfrm>
        </p:spPr>
        <p:txBody>
          <a:bodyPr/>
          <a:lstStyle/>
          <a:p>
            <a:pPr marL="0" indent="0">
              <a:buNone/>
            </a:pPr>
            <a:r>
              <a:rPr lang="en-US" dirty="0"/>
              <a:t>queries using the SELECT statement to retrieve data, based on user-provided parameters</a:t>
            </a:r>
          </a:p>
          <a:p>
            <a:pPr marL="0" indent="0">
              <a:buNone/>
            </a:pPr>
            <a:r>
              <a:rPr lang="en-US" sz="2400" b="1" i="1" dirty="0"/>
              <a:t>SELECT </a:t>
            </a:r>
            <a:r>
              <a:rPr lang="en-US" sz="2400" b="1" i="1" dirty="0" err="1"/>
              <a:t>ItemName</a:t>
            </a:r>
            <a:r>
              <a:rPr lang="en-US" sz="2400" b="1" i="1" dirty="0"/>
              <a:t>, </a:t>
            </a:r>
            <a:r>
              <a:rPr lang="en-US" sz="2400" b="1" i="1" dirty="0" err="1"/>
              <a:t>ItemDescription</a:t>
            </a:r>
            <a:r>
              <a:rPr lang="en-US" sz="2400" b="1" i="1" dirty="0"/>
              <a:t> FROM Item WHERE </a:t>
            </a:r>
            <a:r>
              <a:rPr lang="en-US" sz="2400" b="1" i="1" dirty="0" err="1"/>
              <a:t>ItemNumber</a:t>
            </a:r>
            <a:r>
              <a:rPr lang="en-US" sz="2400" b="1" i="1" dirty="0"/>
              <a:t> = </a:t>
            </a:r>
            <a:r>
              <a:rPr lang="en-US" sz="2400" b="1" i="1" dirty="0" err="1"/>
              <a:t>ItemNumber</a:t>
            </a:r>
            <a:endParaRPr lang="en-US" sz="2400" b="1" dirty="0"/>
          </a:p>
          <a:p>
            <a:pPr marL="0" indent="0">
              <a:buNone/>
            </a:pPr>
            <a:r>
              <a:rPr lang="en-US" sz="2400" dirty="0"/>
              <a:t>From this, the web application builds a string query that is sent to the database as a single SQL statement:</a:t>
            </a:r>
          </a:p>
          <a:p>
            <a:pPr marL="0" indent="0">
              <a:buNone/>
            </a:pPr>
            <a:r>
              <a:rPr lang="en-US" sz="2400" b="1" i="1" dirty="0" err="1"/>
              <a:t>sql_query</a:t>
            </a:r>
            <a:r>
              <a:rPr lang="en-US" sz="2400" b="1" i="1" dirty="0"/>
              <a:t>= "SELECT </a:t>
            </a:r>
            <a:r>
              <a:rPr lang="en-US" sz="2400" b="1" i="1" dirty="0" err="1"/>
              <a:t>ItemName</a:t>
            </a:r>
            <a:r>
              <a:rPr lang="en-US" sz="2400" b="1" i="1" dirty="0"/>
              <a:t>, </a:t>
            </a:r>
            <a:r>
              <a:rPr lang="en-US" sz="2400" b="1" i="1" dirty="0" err="1"/>
              <a:t>ItemDescription</a:t>
            </a:r>
            <a:r>
              <a:rPr lang="en-US" sz="2400" b="1" i="1" dirty="0"/>
              <a:t> FROM Item WHERE </a:t>
            </a:r>
            <a:r>
              <a:rPr lang="en-US" sz="2400" b="1" i="1" dirty="0" err="1"/>
              <a:t>ItemNumber</a:t>
            </a:r>
            <a:r>
              <a:rPr lang="en-US" sz="2400" b="1" i="1" dirty="0"/>
              <a:t> = " &amp; </a:t>
            </a:r>
            <a:r>
              <a:rPr lang="en-US" sz="2400" b="1" i="1" dirty="0" err="1"/>
              <a:t>Request.QueryString</a:t>
            </a:r>
            <a:r>
              <a:rPr lang="en-US" sz="2400" b="1" i="1" dirty="0"/>
              <a:t>("</a:t>
            </a:r>
            <a:r>
              <a:rPr lang="en-US" sz="2400" b="1" i="1" dirty="0" err="1"/>
              <a:t>ItemID</a:t>
            </a:r>
            <a:r>
              <a:rPr lang="en-US" sz="2400" b="1" i="1" dirty="0"/>
              <a:t>")”</a:t>
            </a:r>
            <a:endParaRPr lang="en-US" sz="2400" b="1" dirty="0"/>
          </a:p>
          <a:p>
            <a:pPr marL="0" indent="0">
              <a:buNone/>
            </a:pPr>
            <a:r>
              <a:rPr lang="en-US" sz="2400" dirty="0"/>
              <a:t>A user-provided input http://www.estore.com/items/items.asp?itemid=999 can then generates the following SQL query:</a:t>
            </a:r>
          </a:p>
          <a:p>
            <a:pPr marL="0" indent="0">
              <a:buNone/>
            </a:pPr>
            <a:r>
              <a:rPr lang="en-US" sz="2400" b="1" i="1" dirty="0"/>
              <a:t>SELECT </a:t>
            </a:r>
            <a:r>
              <a:rPr lang="en-US" sz="2400" b="1" i="1" dirty="0" err="1"/>
              <a:t>ItemName</a:t>
            </a:r>
            <a:r>
              <a:rPr lang="en-US" sz="2400" b="1" i="1" dirty="0"/>
              <a:t>, </a:t>
            </a:r>
            <a:r>
              <a:rPr lang="en-US" sz="2400" b="1" i="1" dirty="0" err="1"/>
              <a:t>ItemDescription</a:t>
            </a:r>
            <a:r>
              <a:rPr lang="en-US" sz="2400" b="1" i="1" dirty="0"/>
              <a:t> FROM Item WHERE </a:t>
            </a:r>
            <a:r>
              <a:rPr lang="en-US" sz="2400" b="1" i="1" dirty="0" err="1"/>
              <a:t>ItemNumber</a:t>
            </a:r>
            <a:r>
              <a:rPr lang="en-US" sz="2400" b="1" i="1" dirty="0"/>
              <a:t> = 999</a:t>
            </a:r>
            <a:endParaRPr lang="en-US" sz="2400" b="1" dirty="0"/>
          </a:p>
          <a:p>
            <a:pPr marL="0" indent="0">
              <a:buNone/>
            </a:pPr>
            <a:endParaRPr lang="en-US" dirty="0"/>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22</a:t>
            </a:fld>
            <a:endParaRPr lang="en-US"/>
          </a:p>
        </p:txBody>
      </p:sp>
    </p:spTree>
    <p:extLst>
      <p:ext uri="{BB962C8B-B14F-4D97-AF65-F5344CB8AC3E}">
        <p14:creationId xmlns:p14="http://schemas.microsoft.com/office/powerpoint/2010/main" val="3418803648"/>
      </p:ext>
    </p:extLst>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SQL Injection</a:t>
            </a:r>
          </a:p>
        </p:txBody>
      </p:sp>
      <p:sp>
        <p:nvSpPr>
          <p:cNvPr id="5" name="Content Placeholder 4"/>
          <p:cNvSpPr>
            <a:spLocks noGrp="1"/>
          </p:cNvSpPr>
          <p:nvPr>
            <p:ph idx="1"/>
          </p:nvPr>
        </p:nvSpPr>
        <p:spPr>
          <a:xfrm>
            <a:off x="457200" y="1013618"/>
            <a:ext cx="8229600" cy="5439718"/>
          </a:xfrm>
        </p:spPr>
        <p:txBody>
          <a:bodyPr/>
          <a:lstStyle/>
          <a:p>
            <a:r>
              <a:rPr lang="en-US" b="1" dirty="0"/>
              <a:t>Example 1 (Invalidated Input)</a:t>
            </a:r>
            <a:r>
              <a:rPr lang="en-US" dirty="0"/>
              <a:t>: the above-mentioned input, which pulls information for a specific product, can be altered to read http://www.estore.com/items/items.asp?itemid=999 or 1=1. </a:t>
            </a:r>
          </a:p>
          <a:p>
            <a:r>
              <a:rPr lang="en-US" dirty="0"/>
              <a:t>As a result, the corresponding SQL query looks like this:</a:t>
            </a:r>
          </a:p>
          <a:p>
            <a:pPr marL="0" indent="0">
              <a:buNone/>
            </a:pPr>
            <a:r>
              <a:rPr lang="en-US" b="1" i="1" dirty="0"/>
              <a:t>SELECT </a:t>
            </a:r>
            <a:r>
              <a:rPr lang="en-US" b="1" i="1" dirty="0" err="1"/>
              <a:t>ItemName</a:t>
            </a:r>
            <a:r>
              <a:rPr lang="en-US" b="1" i="1" dirty="0"/>
              <a:t>, </a:t>
            </a:r>
            <a:r>
              <a:rPr lang="en-US" b="1" i="1" dirty="0" err="1"/>
              <a:t>ItemDescription</a:t>
            </a:r>
            <a:r>
              <a:rPr lang="en-US" b="1" i="1" dirty="0"/>
              <a:t> FROM Items WHERE </a:t>
            </a:r>
            <a:r>
              <a:rPr lang="en-US" b="1" i="1" dirty="0" err="1"/>
              <a:t>ItemNumber</a:t>
            </a:r>
            <a:r>
              <a:rPr lang="en-US" b="1" i="1" dirty="0"/>
              <a:t> = 999 OR 1=1</a:t>
            </a:r>
            <a:endParaRPr lang="en-US" b="1" dirty="0"/>
          </a:p>
          <a:p>
            <a:pPr marL="0" indent="0">
              <a:buNone/>
            </a:pPr>
            <a:endParaRPr lang="en-US" dirty="0"/>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23</a:t>
            </a:fld>
            <a:endParaRPr lang="en-US"/>
          </a:p>
        </p:txBody>
      </p:sp>
    </p:spTree>
    <p:extLst>
      <p:ext uri="{BB962C8B-B14F-4D97-AF65-F5344CB8AC3E}">
        <p14:creationId xmlns:p14="http://schemas.microsoft.com/office/powerpoint/2010/main" val="526503276"/>
      </p:ext>
    </p:extLst>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SQL Injection</a:t>
            </a:r>
          </a:p>
        </p:txBody>
      </p:sp>
      <p:sp>
        <p:nvSpPr>
          <p:cNvPr id="5" name="Content Placeholder 4"/>
          <p:cNvSpPr>
            <a:spLocks noGrp="1"/>
          </p:cNvSpPr>
          <p:nvPr>
            <p:ph idx="1"/>
          </p:nvPr>
        </p:nvSpPr>
        <p:spPr>
          <a:xfrm>
            <a:off x="457200" y="1013618"/>
            <a:ext cx="8229600" cy="5439718"/>
          </a:xfrm>
        </p:spPr>
        <p:txBody>
          <a:bodyPr/>
          <a:lstStyle/>
          <a:p>
            <a:pPr marL="0" indent="0">
              <a:buNone/>
            </a:pPr>
            <a:r>
              <a:rPr lang="en-US" b="1" dirty="0"/>
              <a:t>Example 2 (Non-Filtered Characters)</a:t>
            </a:r>
            <a:r>
              <a:rPr lang="en-US" dirty="0"/>
              <a:t>: Attackers are also able to take advantage of incorrectly filtered characters to alter SQL commands, </a:t>
            </a:r>
            <a:br>
              <a:rPr lang="en-US" dirty="0"/>
            </a:br>
            <a:endParaRPr lang="en-US" dirty="0"/>
          </a:p>
          <a:p>
            <a:pPr marL="0" indent="0">
              <a:buNone/>
            </a:pPr>
            <a:endParaRPr lang="en-US" dirty="0"/>
          </a:p>
          <a:p>
            <a:pPr marL="0" indent="0">
              <a:buNone/>
            </a:pPr>
            <a:r>
              <a:rPr lang="en-US" b="1" i="1" dirty="0"/>
              <a:t>SELECT </a:t>
            </a:r>
            <a:r>
              <a:rPr lang="en-US" b="1" i="1" dirty="0" err="1"/>
              <a:t>ItemName</a:t>
            </a:r>
            <a:r>
              <a:rPr lang="en-US" b="1" i="1" dirty="0"/>
              <a:t>, </a:t>
            </a:r>
            <a:r>
              <a:rPr lang="en-US" b="1" i="1" dirty="0" err="1"/>
              <a:t>ItemDescription</a:t>
            </a:r>
            <a:r>
              <a:rPr lang="en-US" b="1" i="1" dirty="0"/>
              <a:t> FROM Items WHERE </a:t>
            </a:r>
            <a:r>
              <a:rPr lang="en-US" b="1" i="1" dirty="0" err="1"/>
              <a:t>ItemNumber</a:t>
            </a:r>
            <a:r>
              <a:rPr lang="en-US" b="1" i="1" dirty="0"/>
              <a:t> = 999; DROP TABLE USERS</a:t>
            </a:r>
            <a:endParaRPr lang="en-US" b="1" dirty="0"/>
          </a:p>
          <a:p>
            <a:pPr marL="0" indent="0">
              <a:buNone/>
            </a:pPr>
            <a:endParaRPr lang="en-US" dirty="0"/>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24</a:t>
            </a:fld>
            <a:endParaRPr lang="en-US"/>
          </a:p>
        </p:txBody>
      </p:sp>
    </p:spTree>
    <p:extLst>
      <p:ext uri="{BB962C8B-B14F-4D97-AF65-F5344CB8AC3E}">
        <p14:creationId xmlns:p14="http://schemas.microsoft.com/office/powerpoint/2010/main" val="1516784642"/>
      </p:ext>
    </p:extLst>
  </p:cSld>
  <p:clrMapOvr>
    <a:masterClrMapping/>
  </p:clrMapOvr>
  <p:transition>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SQL Injection</a:t>
            </a:r>
          </a:p>
        </p:txBody>
      </p:sp>
      <p:sp>
        <p:nvSpPr>
          <p:cNvPr id="5" name="Content Placeholder 4"/>
          <p:cNvSpPr>
            <a:spLocks noGrp="1"/>
          </p:cNvSpPr>
          <p:nvPr>
            <p:ph idx="1"/>
          </p:nvPr>
        </p:nvSpPr>
        <p:spPr>
          <a:xfrm>
            <a:off x="457200" y="1013618"/>
            <a:ext cx="8229600" cy="5439718"/>
          </a:xfrm>
        </p:spPr>
        <p:txBody>
          <a:bodyPr/>
          <a:lstStyle/>
          <a:p>
            <a:pPr marL="0" indent="0">
              <a:buNone/>
            </a:pPr>
            <a:r>
              <a:rPr lang="en-US" b="1" dirty="0"/>
              <a:t>Example 3 (Union SELECT):</a:t>
            </a:r>
            <a:r>
              <a:rPr lang="en-US" dirty="0"/>
              <a:t> Another way SQL queries can be manipulated is with a UNION SELECT statement. This combines two unrelated SELECT queries to retrieve data from different database tables. </a:t>
            </a:r>
          </a:p>
          <a:p>
            <a:pPr marL="0" indent="0">
              <a:buNone/>
            </a:pPr>
            <a:endParaRPr lang="en-US" i="1" dirty="0"/>
          </a:p>
          <a:p>
            <a:pPr marL="0" indent="0">
              <a:buNone/>
            </a:pPr>
            <a:r>
              <a:rPr lang="en-US" b="1" i="1" dirty="0"/>
              <a:t>SELECT </a:t>
            </a:r>
            <a:r>
              <a:rPr lang="en-US" b="1" i="1" dirty="0" err="1"/>
              <a:t>ItemName</a:t>
            </a:r>
            <a:r>
              <a:rPr lang="en-US" b="1" i="1" dirty="0"/>
              <a:t>, </a:t>
            </a:r>
            <a:r>
              <a:rPr lang="en-US" b="1" i="1" dirty="0" err="1"/>
              <a:t>ItemDescription</a:t>
            </a:r>
            <a:r>
              <a:rPr lang="en-US" b="1" i="1" dirty="0"/>
              <a:t> FROM Items WHERE </a:t>
            </a:r>
            <a:r>
              <a:rPr lang="en-US" b="1" i="1" dirty="0" err="1"/>
              <a:t>ItemID</a:t>
            </a:r>
            <a:r>
              <a:rPr lang="en-US" b="1" i="1" dirty="0"/>
              <a:t> = '999' UNION SELECT Username, Password FROM Users; FROM Users;</a:t>
            </a:r>
            <a:endParaRPr lang="en-US" b="1" dirty="0"/>
          </a:p>
          <a:p>
            <a:pPr marL="0" indent="0">
              <a:buNone/>
            </a:pPr>
            <a:endParaRPr lang="en-US" dirty="0"/>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25</a:t>
            </a:fld>
            <a:endParaRPr lang="en-US"/>
          </a:p>
        </p:txBody>
      </p:sp>
    </p:spTree>
    <p:extLst>
      <p:ext uri="{BB962C8B-B14F-4D97-AF65-F5344CB8AC3E}">
        <p14:creationId xmlns:p14="http://schemas.microsoft.com/office/powerpoint/2010/main" val="3514342419"/>
      </p:ext>
    </p:extLst>
  </p:cSld>
  <p:clrMapOvr>
    <a:masterClrMapping/>
  </p:clrMapOvr>
  <p:transition>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1026"/>
          <p:cNvSpPr>
            <a:spLocks noGrp="1" noChangeArrowheads="1"/>
          </p:cNvSpPr>
          <p:nvPr>
            <p:ph type="title"/>
          </p:nvPr>
        </p:nvSpPr>
        <p:spPr/>
        <p:txBody>
          <a:bodyPr/>
          <a:lstStyle/>
          <a:p>
            <a:r>
              <a:rPr lang="en-US" dirty="0"/>
              <a:t>SQL Injection</a:t>
            </a:r>
          </a:p>
        </p:txBody>
      </p:sp>
      <p:sp>
        <p:nvSpPr>
          <p:cNvPr id="5" name="Content Placeholder 4"/>
          <p:cNvSpPr>
            <a:spLocks noGrp="1"/>
          </p:cNvSpPr>
          <p:nvPr>
            <p:ph idx="1"/>
          </p:nvPr>
        </p:nvSpPr>
        <p:spPr>
          <a:xfrm>
            <a:off x="457200" y="1013618"/>
            <a:ext cx="8229600" cy="5439718"/>
          </a:xfrm>
        </p:spPr>
        <p:txBody>
          <a:bodyPr/>
          <a:lstStyle/>
          <a:p>
            <a:pPr marL="914354" lvl="2" indent="0">
              <a:buNone/>
            </a:pPr>
            <a:r>
              <a:rPr lang="en-US" sz="3600" b="1" dirty="0"/>
              <a:t>Countermeasures </a:t>
            </a:r>
          </a:p>
          <a:p>
            <a:pPr marL="0" indent="0">
              <a:buNone/>
            </a:pPr>
            <a:r>
              <a:rPr lang="en-US" b="1" dirty="0"/>
              <a:t>Input Validation:</a:t>
            </a:r>
            <a:r>
              <a:rPr lang="en-US" dirty="0"/>
              <a:t> While input validation should always be considered best practice, it is rarely a foolproof solution. The reality is that, in most cases, it is simply not feasible to map out all legal and illegal inputs.</a:t>
            </a:r>
            <a:endParaRPr lang="en-US" sz="3600" dirty="0"/>
          </a:p>
          <a:p>
            <a:pPr marL="0" indent="0">
              <a:buNone/>
            </a:pPr>
            <a:r>
              <a:rPr lang="en-US" b="1" dirty="0"/>
              <a:t>Web Application Firewall (WAF)</a:t>
            </a:r>
            <a:r>
              <a:rPr lang="en-US" dirty="0"/>
              <a:t>: Because all invalid inputs can’t be expected, a web application firewall (WAF) is commonly employed to filter out SQL Injection</a:t>
            </a:r>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26</a:t>
            </a:fld>
            <a:endParaRPr lang="en-US"/>
          </a:p>
        </p:txBody>
      </p:sp>
    </p:spTree>
    <p:extLst>
      <p:ext uri="{BB962C8B-B14F-4D97-AF65-F5344CB8AC3E}">
        <p14:creationId xmlns:p14="http://schemas.microsoft.com/office/powerpoint/2010/main" val="3306346488"/>
      </p:ext>
    </p:extLst>
  </p:cSld>
  <p:clrMapOvr>
    <a:masterClrMapping/>
  </p:clrMapOvr>
  <p:transition>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3" descr="f5.pdf"/>
          <p:cNvPicPr>
            <a:picLocks noChangeAspect="1"/>
          </p:cNvPicPr>
          <p:nvPr/>
        </p:nvPicPr>
        <p:blipFill>
          <a:blip r:embed="rId3"/>
          <a:srcRect t="11818" b="15456"/>
          <a:stretch>
            <a:fillRect/>
          </a:stretch>
        </p:blipFill>
        <p:spPr bwMode="auto">
          <a:xfrm>
            <a:off x="3978518" y="2420888"/>
            <a:ext cx="5201994" cy="4896544"/>
          </a:xfrm>
          <a:prstGeom prst="rect">
            <a:avLst/>
          </a:prstGeom>
          <a:noFill/>
          <a:ln w="9525">
            <a:noFill/>
            <a:miter lim="800000"/>
            <a:headEnd/>
            <a:tailEnd/>
          </a:ln>
        </p:spPr>
      </p:pic>
      <p:sp>
        <p:nvSpPr>
          <p:cNvPr id="227330" name="Rectangle 1026"/>
          <p:cNvSpPr>
            <a:spLocks noGrp="1" noChangeArrowheads="1"/>
          </p:cNvSpPr>
          <p:nvPr>
            <p:ph type="title"/>
          </p:nvPr>
        </p:nvSpPr>
        <p:spPr/>
        <p:txBody>
          <a:bodyPr/>
          <a:lstStyle/>
          <a:p>
            <a:r>
              <a:rPr lang="en-US" dirty="0"/>
              <a:t>Inference</a:t>
            </a:r>
          </a:p>
        </p:txBody>
      </p:sp>
      <p:sp>
        <p:nvSpPr>
          <p:cNvPr id="5" name="Content Placeholder 4"/>
          <p:cNvSpPr>
            <a:spLocks noGrp="1"/>
          </p:cNvSpPr>
          <p:nvPr>
            <p:ph idx="1"/>
          </p:nvPr>
        </p:nvSpPr>
        <p:spPr/>
        <p:txBody>
          <a:bodyPr/>
          <a:lstStyle/>
          <a:p>
            <a:r>
              <a:rPr lang="en-US" dirty="0"/>
              <a:t>Performing queries to deduce unauthorized information from the legitimate responses received</a:t>
            </a:r>
          </a:p>
          <a:p>
            <a:endParaRPr lang="en-US" dirty="0"/>
          </a:p>
          <a:p>
            <a:r>
              <a:rPr lang="en-US" dirty="0"/>
              <a:t>inference channel</a:t>
            </a:r>
          </a:p>
          <a:p>
            <a:pPr lvl="1"/>
            <a:r>
              <a:rPr lang="en-US" dirty="0"/>
              <a:t>information transfer 				 path by which 			        unauthorized data 					       is obtained</a:t>
            </a:r>
          </a:p>
        </p:txBody>
      </p:sp>
      <p:sp>
        <p:nvSpPr>
          <p:cNvPr id="6" name="Slide Number Placeholder 5"/>
          <p:cNvSpPr>
            <a:spLocks noGrp="1"/>
          </p:cNvSpPr>
          <p:nvPr>
            <p:ph type="sldNum" sz="quarter" idx="11"/>
          </p:nvPr>
        </p:nvSpPr>
        <p:spPr/>
        <p:txBody>
          <a:bodyPr/>
          <a:lstStyle/>
          <a:p>
            <a:pPr>
              <a:defRPr/>
            </a:pPr>
            <a:fld id="{1016753A-C86B-3D46-8D18-FD3CEDDCAFF0}" type="slidenum">
              <a:rPr lang="en-US" smtClean="0"/>
              <a:pPr>
                <a:defRPr/>
              </a:pPr>
              <a:t>27</a:t>
            </a:fld>
            <a:endParaRPr lang="en-US"/>
          </a:p>
        </p:txBody>
      </p:sp>
    </p:spTree>
    <p:extLst>
      <p:ext uri="{BB962C8B-B14F-4D97-AF65-F5344CB8AC3E}">
        <p14:creationId xmlns:p14="http://schemas.microsoft.com/office/powerpoint/2010/main" val="2899509398"/>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7" dur="500"/>
                                        <p:tgtEl>
                                          <p:spTgt spid="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randombar(horizontal)">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title"/>
          </p:nvPr>
        </p:nvSpPr>
        <p:spPr/>
        <p:txBody>
          <a:bodyPr/>
          <a:lstStyle/>
          <a:p>
            <a:r>
              <a:rPr lang="en-US"/>
              <a:t>Inference Example</a:t>
            </a:r>
            <a:endParaRPr lang="en-US" dirty="0"/>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28</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980728"/>
            <a:ext cx="606742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3315444"/>
            <a:ext cx="4953000" cy="140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0895" y="4941168"/>
            <a:ext cx="46577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مربع نص 1"/>
          <p:cNvSpPr txBox="1"/>
          <p:nvPr/>
        </p:nvSpPr>
        <p:spPr>
          <a:xfrm>
            <a:off x="-13050" y="3335119"/>
            <a:ext cx="3363391" cy="2585323"/>
          </a:xfrm>
          <a:prstGeom prst="rect">
            <a:avLst/>
          </a:prstGeom>
          <a:noFill/>
        </p:spPr>
        <p:txBody>
          <a:bodyPr wrap="square" rtlCol="1">
            <a:spAutoFit/>
          </a:bodyPr>
          <a:lstStyle/>
          <a:p>
            <a:r>
              <a:rPr lang="en-US" dirty="0"/>
              <a:t>On solution to this problem is to separate Employee table into 3 tables</a:t>
            </a:r>
          </a:p>
          <a:p>
            <a:pPr marL="285750" indent="-285750">
              <a:buFont typeface="Arial" panose="020B0604020202020204" pitchFamily="34" charset="0"/>
              <a:buChar char="•"/>
            </a:pPr>
            <a:r>
              <a:rPr lang="en-US" b="1" dirty="0"/>
              <a:t>Employees(</a:t>
            </a:r>
            <a:r>
              <a:rPr lang="en-US" b="1" dirty="0" err="1"/>
              <a:t>Emp</a:t>
            </a:r>
            <a:r>
              <a:rPr lang="en-US" b="1" dirty="0"/>
              <a:t>#, Name, Address)</a:t>
            </a:r>
          </a:p>
          <a:p>
            <a:pPr marL="285750" indent="-285750">
              <a:buFont typeface="Arial" panose="020B0604020202020204" pitchFamily="34" charset="0"/>
              <a:buChar char="•"/>
            </a:pPr>
            <a:r>
              <a:rPr lang="en-US" b="1" dirty="0"/>
              <a:t>Salaries(S#, Salary)</a:t>
            </a:r>
          </a:p>
          <a:p>
            <a:pPr marL="285750" indent="-285750">
              <a:buFont typeface="Arial" panose="020B0604020202020204" pitchFamily="34" charset="0"/>
              <a:buChar char="•"/>
            </a:pPr>
            <a:r>
              <a:rPr lang="en-US" b="1" dirty="0" err="1"/>
              <a:t>Emp</a:t>
            </a:r>
            <a:r>
              <a:rPr lang="en-US" b="1" dirty="0"/>
              <a:t>-Salary(</a:t>
            </a:r>
            <a:r>
              <a:rPr lang="en-US" b="1" dirty="0" err="1"/>
              <a:t>Emp</a:t>
            </a:r>
            <a:r>
              <a:rPr lang="en-US" b="1" dirty="0"/>
              <a:t>#, S#)</a:t>
            </a:r>
          </a:p>
          <a:p>
            <a:r>
              <a:rPr lang="en-US" dirty="0"/>
              <a:t>So the association of names and salaries are disconnected </a:t>
            </a:r>
            <a:endParaRPr lang="ar-SA" dirty="0"/>
          </a:p>
        </p:txBody>
      </p:sp>
      <p:sp>
        <p:nvSpPr>
          <p:cNvPr id="8" name="مربع نص 7"/>
          <p:cNvSpPr txBox="1"/>
          <p:nvPr/>
        </p:nvSpPr>
        <p:spPr>
          <a:xfrm>
            <a:off x="179512" y="1623963"/>
            <a:ext cx="1861796" cy="923330"/>
          </a:xfrm>
          <a:prstGeom prst="rect">
            <a:avLst/>
          </a:prstGeom>
          <a:noFill/>
        </p:spPr>
        <p:txBody>
          <a:bodyPr wrap="square" rtlCol="1">
            <a:spAutoFit/>
          </a:bodyPr>
          <a:lstStyle/>
          <a:p>
            <a:r>
              <a:rPr lang="en-US" dirty="0"/>
              <a:t>Table (c) can be inferred from views in (b)</a:t>
            </a:r>
            <a:endParaRPr lang="ar-SA" dirty="0"/>
          </a:p>
        </p:txBody>
      </p:sp>
    </p:spTree>
    <p:extLst>
      <p:ext uri="{BB962C8B-B14F-4D97-AF65-F5344CB8AC3E}">
        <p14:creationId xmlns:p14="http://schemas.microsoft.com/office/powerpoint/2010/main" val="78227827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p:cTn id="7" dur="500" fill="hold"/>
                                        <p:tgtEl>
                                          <p:spTgt spid="6147"/>
                                        </p:tgtEl>
                                        <p:attrNameLst>
                                          <p:attrName>ppt_w</p:attrName>
                                        </p:attrNameLst>
                                      </p:cBhvr>
                                      <p:tavLst>
                                        <p:tav tm="0">
                                          <p:val>
                                            <p:fltVal val="0"/>
                                          </p:val>
                                        </p:tav>
                                        <p:tav tm="100000">
                                          <p:val>
                                            <p:strVal val="#ppt_w"/>
                                          </p:val>
                                        </p:tav>
                                      </p:tavLst>
                                    </p:anim>
                                    <p:anim calcmode="lin" valueType="num">
                                      <p:cBhvr>
                                        <p:cTn id="8" dur="500" fill="hold"/>
                                        <p:tgtEl>
                                          <p:spTgt spid="6147"/>
                                        </p:tgtEl>
                                        <p:attrNameLst>
                                          <p:attrName>ppt_h</p:attrName>
                                        </p:attrNameLst>
                                      </p:cBhvr>
                                      <p:tavLst>
                                        <p:tav tm="0">
                                          <p:val>
                                            <p:fltVal val="0"/>
                                          </p:val>
                                        </p:tav>
                                        <p:tav tm="100000">
                                          <p:val>
                                            <p:strVal val="#ppt_h"/>
                                          </p:val>
                                        </p:tav>
                                      </p:tavLst>
                                    </p:anim>
                                    <p:animEffect transition="in" filter="fade">
                                      <p:cBhvr>
                                        <p:cTn id="9" dur="5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dirty="0"/>
              <a:t>Statistical Databases (SDB)</a:t>
            </a:r>
          </a:p>
        </p:txBody>
      </p:sp>
      <p:sp>
        <p:nvSpPr>
          <p:cNvPr id="233475" name="Rectangle 3"/>
          <p:cNvSpPr>
            <a:spLocks noGrp="1" noChangeArrowheads="1"/>
          </p:cNvSpPr>
          <p:nvPr>
            <p:ph idx="1"/>
          </p:nvPr>
        </p:nvSpPr>
        <p:spPr/>
        <p:txBody>
          <a:bodyPr/>
          <a:lstStyle/>
          <a:p>
            <a:r>
              <a:rPr lang="en-US" dirty="0"/>
              <a:t>provides data of a statistical nature such as counts and averages</a:t>
            </a:r>
          </a:p>
          <a:p>
            <a:pPr lvl="1"/>
            <a:r>
              <a:rPr lang="en-US" dirty="0"/>
              <a:t>pure statistical database such as census databases</a:t>
            </a:r>
          </a:p>
          <a:p>
            <a:pPr lvl="1"/>
            <a:r>
              <a:rPr lang="en-US" dirty="0"/>
              <a:t>ordinary database with statistical access</a:t>
            </a:r>
          </a:p>
          <a:p>
            <a:r>
              <a:rPr lang="en-US" dirty="0"/>
              <a:t>access control objective</a:t>
            </a:r>
          </a:p>
          <a:p>
            <a:pPr lvl="1"/>
            <a:r>
              <a:rPr lang="en-US" dirty="0"/>
              <a:t>provide users with the needed information </a:t>
            </a:r>
          </a:p>
          <a:p>
            <a:pPr lvl="1"/>
            <a:r>
              <a:rPr lang="en-US" dirty="0"/>
              <a:t>without compromising the confidentiality </a:t>
            </a:r>
          </a:p>
          <a:p>
            <a:r>
              <a:rPr lang="en-US" dirty="0"/>
              <a:t>security problem is one of inference</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29</a:t>
            </a:fld>
            <a:endParaRPr lang="en-US"/>
          </a:p>
        </p:txBody>
      </p:sp>
    </p:spTree>
    <p:extLst>
      <p:ext uri="{BB962C8B-B14F-4D97-AF65-F5344CB8AC3E}">
        <p14:creationId xmlns:p14="http://schemas.microsoft.com/office/powerpoint/2010/main" val="414473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3475">
                                            <p:txEl>
                                              <p:pRg st="3" end="3"/>
                                            </p:txEl>
                                          </p:spTgt>
                                        </p:tgtEl>
                                        <p:attrNameLst>
                                          <p:attrName>style.visibility</p:attrName>
                                        </p:attrNameLst>
                                      </p:cBhvr>
                                      <p:to>
                                        <p:strVal val="visible"/>
                                      </p:to>
                                    </p:set>
                                    <p:animEffect transition="in" filter="randombar(horizontal)">
                                      <p:cBhvr>
                                        <p:cTn id="7" dur="500"/>
                                        <p:tgtEl>
                                          <p:spTgt spid="233475">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3475">
                                            <p:txEl>
                                              <p:pRg st="4" end="4"/>
                                            </p:txEl>
                                          </p:spTgt>
                                        </p:tgtEl>
                                        <p:attrNameLst>
                                          <p:attrName>style.visibility</p:attrName>
                                        </p:attrNameLst>
                                      </p:cBhvr>
                                      <p:to>
                                        <p:strVal val="visible"/>
                                      </p:to>
                                    </p:set>
                                    <p:animEffect transition="in" filter="randombar(horizontal)">
                                      <p:cBhvr>
                                        <p:cTn id="10" dur="500"/>
                                        <p:tgtEl>
                                          <p:spTgt spid="233475">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33475">
                                            <p:txEl>
                                              <p:pRg st="5" end="5"/>
                                            </p:txEl>
                                          </p:spTgt>
                                        </p:tgtEl>
                                        <p:attrNameLst>
                                          <p:attrName>style.visibility</p:attrName>
                                        </p:attrNameLst>
                                      </p:cBhvr>
                                      <p:to>
                                        <p:strVal val="visible"/>
                                      </p:to>
                                    </p:set>
                                    <p:animEffect transition="in" filter="randombar(horizontal)">
                                      <p:cBhvr>
                                        <p:cTn id="13" dur="500"/>
                                        <p:tgtEl>
                                          <p:spTgt spid="233475">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33475">
                                            <p:txEl>
                                              <p:pRg st="6" end="6"/>
                                            </p:txEl>
                                          </p:spTgt>
                                        </p:tgtEl>
                                        <p:attrNameLst>
                                          <p:attrName>style.visibility</p:attrName>
                                        </p:attrNameLst>
                                      </p:cBhvr>
                                      <p:to>
                                        <p:strVal val="visible"/>
                                      </p:to>
                                    </p:set>
                                    <p:animEffect transition="in" filter="randombar(horizontal)">
                                      <p:cBhvr>
                                        <p:cTn id="18" dur="500"/>
                                        <p:tgtEl>
                                          <p:spTgt spid="2334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r>
              <a:rPr lang="en-US"/>
              <a:t>DBMS Architecture</a:t>
            </a:r>
            <a:endParaRPr lang="en-AU" dirty="0"/>
          </a:p>
        </p:txBody>
      </p:sp>
      <p:sp>
        <p:nvSpPr>
          <p:cNvPr id="3" name="Slide Number Placeholder 2"/>
          <p:cNvSpPr>
            <a:spLocks noGrp="1"/>
          </p:cNvSpPr>
          <p:nvPr>
            <p:ph type="sldNum" sz="quarter" idx="11"/>
          </p:nvPr>
        </p:nvSpPr>
        <p:spPr/>
        <p:txBody>
          <a:bodyPr/>
          <a:lstStyle/>
          <a:p>
            <a:pPr>
              <a:defRPr/>
            </a:pPr>
            <a:fld id="{07803559-8231-B44F-AE9F-09E47266B9BD}" type="slidenum">
              <a:rPr lang="en-US" smtClean="0"/>
              <a:pPr>
                <a:defRPr/>
              </a:pPr>
              <a:t>3</a:t>
            </a:fld>
            <a:endParaRPr lang="en-US" dirty="0"/>
          </a:p>
        </p:txBody>
      </p:sp>
      <p:pic>
        <p:nvPicPr>
          <p:cNvPr id="21507" name="Picture 5" descr="f1.pdf"/>
          <p:cNvPicPr>
            <a:picLocks noChangeAspect="1"/>
          </p:cNvPicPr>
          <p:nvPr/>
        </p:nvPicPr>
        <p:blipFill>
          <a:blip r:embed="rId3"/>
          <a:srcRect t="16364" b="17273"/>
          <a:stretch>
            <a:fillRect/>
          </a:stretch>
        </p:blipFill>
        <p:spPr bwMode="auto">
          <a:xfrm>
            <a:off x="539552" y="743514"/>
            <a:ext cx="7848872" cy="6741027"/>
          </a:xfrm>
          <a:prstGeom prst="rect">
            <a:avLst/>
          </a:prstGeom>
          <a:noFill/>
          <a:ln w="9525">
            <a:noFill/>
            <a:miter lim="800000"/>
            <a:headEnd/>
            <a:tailEnd/>
          </a:ln>
        </p:spPr>
      </p:pic>
    </p:spTree>
    <p:extLst>
      <p:ext uri="{BB962C8B-B14F-4D97-AF65-F5344CB8AC3E}">
        <p14:creationId xmlns:p14="http://schemas.microsoft.com/office/powerpoint/2010/main" val="3274285481"/>
      </p:ext>
    </p:extLst>
  </p:cSld>
  <p:clrMapOvr>
    <a:masterClrMapping/>
  </p:clrMapOvr>
  <p:transition spd="med">
    <p:wheel spokes="2"/>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a:t>Statistical Database Security</a:t>
            </a:r>
            <a:endParaRPr lang="en-US" dirty="0"/>
          </a:p>
        </p:txBody>
      </p:sp>
      <p:sp>
        <p:nvSpPr>
          <p:cNvPr id="235523" name="Rectangle 3"/>
          <p:cNvSpPr>
            <a:spLocks noGrp="1" noChangeArrowheads="1"/>
          </p:cNvSpPr>
          <p:nvPr>
            <p:ph idx="1"/>
          </p:nvPr>
        </p:nvSpPr>
        <p:spPr/>
        <p:txBody>
          <a:bodyPr/>
          <a:lstStyle/>
          <a:p>
            <a:r>
              <a:rPr lang="en-US" dirty="0"/>
              <a:t>use a characteristic formula C</a:t>
            </a:r>
          </a:p>
          <a:p>
            <a:pPr lvl="1"/>
            <a:r>
              <a:rPr lang="en-US" dirty="0"/>
              <a:t>a logical formula over the values of attributes</a:t>
            </a:r>
          </a:p>
          <a:p>
            <a:pPr lvl="1"/>
            <a:r>
              <a:rPr lang="en-US" dirty="0"/>
              <a:t>e.g. </a:t>
            </a:r>
            <a:r>
              <a:rPr lang="en-US" sz="2000" b="1" dirty="0">
                <a:latin typeface="Courier New" pitchFamily="49" charset="0"/>
                <a:cs typeface="Courier New" pitchFamily="49" charset="0"/>
              </a:rPr>
              <a:t>(Sex=Male) AND ((Major=CS) OR (Major=EE))</a:t>
            </a:r>
          </a:p>
          <a:p>
            <a:pPr lvl="1"/>
            <a:endParaRPr lang="en-US" b="1" dirty="0">
              <a:latin typeface="Courier New" pitchFamily="49" charset="0"/>
              <a:cs typeface="Courier New" pitchFamily="49" charset="0"/>
            </a:endParaRPr>
          </a:p>
          <a:p>
            <a:r>
              <a:rPr lang="en-US" b="1" dirty="0"/>
              <a:t>query set </a:t>
            </a:r>
            <a:r>
              <a:rPr lang="en-US" dirty="0"/>
              <a:t>X(C) of characteristic formula C, is the set of records matching C</a:t>
            </a:r>
          </a:p>
          <a:p>
            <a:pPr lvl="1"/>
            <a:endParaRPr lang="en-US" dirty="0"/>
          </a:p>
          <a:p>
            <a:r>
              <a:rPr lang="en-US" dirty="0"/>
              <a:t>a </a:t>
            </a:r>
            <a:r>
              <a:rPr lang="en-US" b="1" dirty="0"/>
              <a:t>statistical query </a:t>
            </a:r>
            <a:r>
              <a:rPr lang="en-US" dirty="0"/>
              <a:t>is a query that produces a value calculated over a query set</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30</a:t>
            </a:fld>
            <a:endParaRPr lang="en-US"/>
          </a:p>
        </p:txBody>
      </p:sp>
    </p:spTree>
    <p:extLst>
      <p:ext uri="{BB962C8B-B14F-4D97-AF65-F5344CB8AC3E}">
        <p14:creationId xmlns:p14="http://schemas.microsoft.com/office/powerpoint/2010/main" val="212130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5523">
                                            <p:txEl>
                                              <p:pRg st="4" end="4"/>
                                            </p:txEl>
                                          </p:spTgt>
                                        </p:tgtEl>
                                        <p:attrNameLst>
                                          <p:attrName>style.visibility</p:attrName>
                                        </p:attrNameLst>
                                      </p:cBhvr>
                                      <p:to>
                                        <p:strVal val="visible"/>
                                      </p:to>
                                    </p:set>
                                    <p:animEffect transition="in" filter="randombar(horizontal)">
                                      <p:cBhvr>
                                        <p:cTn id="7" dur="500"/>
                                        <p:tgtEl>
                                          <p:spTgt spid="235523">
                                            <p:txEl>
                                              <p:pRg st="4" end="4"/>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35523">
                                            <p:txEl>
                                              <p:pRg st="6" end="6"/>
                                            </p:txEl>
                                          </p:spTgt>
                                        </p:tgtEl>
                                        <p:attrNameLst>
                                          <p:attrName>style.visibility</p:attrName>
                                        </p:attrNameLst>
                                      </p:cBhvr>
                                      <p:to>
                                        <p:strVal val="visible"/>
                                      </p:to>
                                    </p:set>
                                    <p:animEffect transition="in" filter="randombar(horizontal)">
                                      <p:cBhvr>
                                        <p:cTn id="10" dur="500"/>
                                        <p:tgtEl>
                                          <p:spTgt spid="2355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219200"/>
            <a:ext cx="3124200" cy="3763963"/>
          </a:xfrm>
        </p:spPr>
        <p:txBody>
          <a:bodyPr>
            <a:normAutofit/>
          </a:bodyPr>
          <a:lstStyle/>
          <a:p>
            <a:pPr eaLnBrk="1" hangingPunct="1">
              <a:defRPr/>
            </a:pPr>
            <a:r>
              <a:rPr lang="en-US" dirty="0">
                <a:solidFill>
                  <a:srgbClr val="FF0000"/>
                </a:solidFill>
              </a:rPr>
              <a:t>Some Queries of a Statistical Database</a:t>
            </a:r>
          </a:p>
        </p:txBody>
      </p:sp>
      <p:graphicFrame>
        <p:nvGraphicFramePr>
          <p:cNvPr id="58370" name="Object 2"/>
          <p:cNvGraphicFramePr>
            <a:graphicFrameLocks noChangeAspect="1"/>
          </p:cNvGraphicFramePr>
          <p:nvPr>
            <p:extLst>
              <p:ext uri="{D42A27DB-BD31-4B8C-83A1-F6EECF244321}">
                <p14:modId xmlns:p14="http://schemas.microsoft.com/office/powerpoint/2010/main" val="477389328"/>
              </p:ext>
            </p:extLst>
          </p:nvPr>
        </p:nvGraphicFramePr>
        <p:xfrm>
          <a:off x="3429000" y="228600"/>
          <a:ext cx="5508625" cy="6629400"/>
        </p:xfrm>
        <a:graphic>
          <a:graphicData uri="http://schemas.openxmlformats.org/presentationml/2006/ole">
            <mc:AlternateContent xmlns:mc="http://schemas.openxmlformats.org/markup-compatibility/2006">
              <mc:Choice xmlns:v="urn:schemas-microsoft-com:vml" Requires="v">
                <p:oleObj spid="_x0000_s3132" name="Document" r:id="rId4" imgW="6083300" imgH="7150100" progId="Word.Document.12">
                  <p:embed/>
                </p:oleObj>
              </mc:Choice>
              <mc:Fallback>
                <p:oleObj name="Document" r:id="rId4" imgW="6083300" imgH="71501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228600"/>
                        <a:ext cx="5508625" cy="66294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292119952"/>
      </p:ext>
    </p:extLst>
  </p:cSld>
  <p:clrMapOvr>
    <a:masterClrMapping/>
  </p:clrMapOvr>
  <p:transition spd="med">
    <p:wheel spokes="3"/>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idx="4294967295"/>
          </p:nvPr>
        </p:nvSpPr>
        <p:spPr>
          <a:xfrm>
            <a:off x="14401" y="476672"/>
            <a:ext cx="2590800" cy="2304256"/>
          </a:xfrm>
        </p:spPr>
        <p:txBody>
          <a:bodyPr wrap="square" numCol="1" anchorCtr="0" compatLnSpc="1">
            <a:prstTxWarp prst="textNoShape">
              <a:avLst/>
            </a:prstTxWarp>
          </a:bodyPr>
          <a:lstStyle/>
          <a:p>
            <a:pPr eaLnBrk="1" hangingPunct="1"/>
            <a:r>
              <a:rPr lang="en-US" sz="4300" dirty="0">
                <a:solidFill>
                  <a:srgbClr val="FF0000"/>
                </a:solidFill>
                <a:effectLst/>
                <a:ea typeface="ＭＳ Ｐゴシック" pitchFamily="-109" charset="-128"/>
                <a:cs typeface="ＭＳ Ｐゴシック" pitchFamily="-109" charset="-128"/>
              </a:rPr>
              <a:t>Statistical Database Example</a:t>
            </a:r>
          </a:p>
        </p:txBody>
      </p:sp>
      <p:graphicFrame>
        <p:nvGraphicFramePr>
          <p:cNvPr id="54274" name="Object 2"/>
          <p:cNvGraphicFramePr>
            <a:graphicFrameLocks noChangeAspect="1"/>
          </p:cNvGraphicFramePr>
          <p:nvPr>
            <p:extLst>
              <p:ext uri="{D42A27DB-BD31-4B8C-83A1-F6EECF244321}">
                <p14:modId xmlns:p14="http://schemas.microsoft.com/office/powerpoint/2010/main" val="3551277595"/>
              </p:ext>
            </p:extLst>
          </p:nvPr>
        </p:nvGraphicFramePr>
        <p:xfrm>
          <a:off x="2895600" y="332656"/>
          <a:ext cx="6011863" cy="6096000"/>
        </p:xfrm>
        <a:graphic>
          <a:graphicData uri="http://schemas.openxmlformats.org/presentationml/2006/ole">
            <mc:AlternateContent xmlns:mc="http://schemas.openxmlformats.org/markup-compatibility/2006">
              <mc:Choice xmlns:v="urn:schemas-microsoft-com:vml" Requires="v">
                <p:oleObj spid="_x0000_s2108" name="Document" r:id="rId4" imgW="6083300" imgH="6235700" progId="Word.Document.12">
                  <p:embed/>
                </p:oleObj>
              </mc:Choice>
              <mc:Fallback>
                <p:oleObj name="Document" r:id="rId4" imgW="6083300" imgH="6235700" progId="Word.Document.12">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32656"/>
                        <a:ext cx="601186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pPr>
              <a:defRPr/>
            </a:pPr>
            <a:fld id="{AAC93E45-6FFA-CF43-93D6-FD7DD4F7F095}" type="slidenum">
              <a:rPr lang="en-US" smtClean="0"/>
              <a:pPr>
                <a:defRPr/>
              </a:pPr>
              <a:t>32</a:t>
            </a:fld>
            <a:endParaRPr lang="en-US"/>
          </a:p>
        </p:txBody>
      </p:sp>
      <p:sp>
        <p:nvSpPr>
          <p:cNvPr id="3" name="مربع نص 2"/>
          <p:cNvSpPr txBox="1"/>
          <p:nvPr/>
        </p:nvSpPr>
        <p:spPr>
          <a:xfrm>
            <a:off x="155914" y="3861048"/>
            <a:ext cx="2448272" cy="1754326"/>
          </a:xfrm>
          <a:prstGeom prst="rect">
            <a:avLst/>
          </a:prstGeom>
          <a:noFill/>
        </p:spPr>
        <p:txBody>
          <a:bodyPr wrap="square" rtlCol="1">
            <a:spAutoFit/>
          </a:bodyPr>
          <a:lstStyle/>
          <a:p>
            <a:r>
              <a:rPr lang="en-US" b="1" dirty="0"/>
              <a:t>Sum ( </a:t>
            </a:r>
            <a:r>
              <a:rPr lang="en-US" b="1" dirty="0" err="1"/>
              <a:t>EE.Female</a:t>
            </a:r>
            <a:r>
              <a:rPr lang="en-US" b="1" dirty="0"/>
              <a:t> , GP ) = 2.5 </a:t>
            </a:r>
            <a:r>
              <a:rPr lang="en-US" dirty="0"/>
              <a:t>comprises the database if the user knows that Baker is the only female EE student. </a:t>
            </a:r>
          </a:p>
        </p:txBody>
      </p:sp>
    </p:spTree>
    <p:extLst>
      <p:ext uri="{BB962C8B-B14F-4D97-AF65-F5344CB8AC3E}">
        <p14:creationId xmlns:p14="http://schemas.microsoft.com/office/powerpoint/2010/main" val="998875735"/>
      </p:ext>
    </p:extLst>
  </p:cSld>
  <p:clrMapOvr>
    <a:masterClrMapping/>
  </p:clrMapOvr>
  <p:transition>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Inference attack</a:t>
            </a:r>
          </a:p>
        </p:txBody>
      </p:sp>
      <p:sp>
        <p:nvSpPr>
          <p:cNvPr id="235523" name="Rectangle 3"/>
          <p:cNvSpPr>
            <a:spLocks noGrp="1" noChangeArrowheads="1"/>
          </p:cNvSpPr>
          <p:nvPr>
            <p:ph idx="1"/>
          </p:nvPr>
        </p:nvSpPr>
        <p:spPr>
          <a:xfrm>
            <a:off x="457200" y="1066800"/>
            <a:ext cx="8229600" cy="4830763"/>
          </a:xfrm>
        </p:spPr>
        <p:txBody>
          <a:bodyPr/>
          <a:lstStyle/>
          <a:p>
            <a:r>
              <a:rPr lang="en-US" sz="2400" dirty="0"/>
              <a:t>a sequence of queries may reveal information. a questioner knows that Baker is a female EE student but does not know if she is the only one. </a:t>
            </a:r>
          </a:p>
          <a:p>
            <a:pPr marL="0" indent="0">
              <a:buNone/>
            </a:pPr>
            <a:r>
              <a:rPr lang="en-US" sz="2400" b="1" i="1" dirty="0"/>
              <a:t>	</a:t>
            </a:r>
            <a:r>
              <a:rPr lang="en-US" sz="1800" b="1" i="1" dirty="0"/>
              <a:t>count </a:t>
            </a:r>
            <a:r>
              <a:rPr lang="en-US" sz="1800" i="1" dirty="0"/>
              <a:t>(EE • Female) = 1</a:t>
            </a:r>
          </a:p>
          <a:p>
            <a:pPr marL="400030" lvl="1" indent="0">
              <a:buNone/>
            </a:pPr>
            <a:r>
              <a:rPr lang="en-US" sz="1800" b="1" i="1" dirty="0"/>
              <a:t>	sum </a:t>
            </a:r>
            <a:r>
              <a:rPr lang="en-US" sz="1800" i="1" dirty="0"/>
              <a:t>(EE • Female, GP) = 2.5</a:t>
            </a:r>
          </a:p>
          <a:p>
            <a:pPr marL="400030" lvl="1" indent="0">
              <a:buNone/>
            </a:pPr>
            <a:r>
              <a:rPr lang="en-US" sz="1800" dirty="0"/>
              <a:t>	This sequence reveals the sensitive information.</a:t>
            </a:r>
          </a:p>
          <a:p>
            <a:pPr marL="400030" lvl="1" indent="0">
              <a:buNone/>
            </a:pPr>
            <a:endParaRPr lang="en-US" sz="1800" b="1" dirty="0">
              <a:latin typeface="Courier New" pitchFamily="49" charset="0"/>
              <a:cs typeface="Courier New" pitchFamily="49" charset="0"/>
            </a:endParaRPr>
          </a:p>
          <a:p>
            <a:r>
              <a:rPr lang="en-US" sz="2400" dirty="0"/>
              <a:t>Suppose a questioner knows the following information:</a:t>
            </a:r>
          </a:p>
          <a:p>
            <a:pPr marL="400030" lvl="1" indent="0">
              <a:buNone/>
            </a:pPr>
            <a:r>
              <a:rPr lang="en-US" sz="1600" i="1" dirty="0"/>
              <a:t>Salary range for a new systems analyst with a BS degree is $[50K, 60K]</a:t>
            </a:r>
          </a:p>
          <a:p>
            <a:pPr marL="400030" lvl="1" indent="0">
              <a:buNone/>
            </a:pPr>
            <a:r>
              <a:rPr lang="en-US" sz="1600" i="1" dirty="0"/>
              <a:t>Salary range for a new systems analyst with a MS degree is $[60K, 70K]</a:t>
            </a:r>
          </a:p>
          <a:p>
            <a:pPr marL="0" indent="0">
              <a:buNone/>
            </a:pPr>
            <a:r>
              <a:rPr lang="en-US" sz="2400" dirty="0"/>
              <a:t>	Suppose two new systems analysts are added to the 	payroll and the change in the sum of the salaries is 	$130K. Then the questioner knows that both new 	employees have an MS degree.</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33</a:t>
            </a:fld>
            <a:endParaRPr lang="en-US"/>
          </a:p>
        </p:txBody>
      </p:sp>
    </p:spTree>
    <p:extLst>
      <p:ext uri="{BB962C8B-B14F-4D97-AF65-F5344CB8AC3E}">
        <p14:creationId xmlns:p14="http://schemas.microsoft.com/office/powerpoint/2010/main" val="1772290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a:xfrm>
            <a:off x="0" y="1196752"/>
            <a:ext cx="3124200" cy="2071067"/>
          </a:xfrm>
        </p:spPr>
        <p:txBody>
          <a:bodyPr/>
          <a:lstStyle/>
          <a:p>
            <a:pPr eaLnBrk="1" fontAlgn="auto" hangingPunct="1">
              <a:spcAft>
                <a:spcPts val="0"/>
              </a:spcAft>
              <a:defRPr/>
            </a:pPr>
            <a:r>
              <a:rPr lang="en-US" dirty="0">
                <a:solidFill>
                  <a:srgbClr val="FF0000"/>
                </a:solidFill>
                <a:ea typeface="+mj-ea"/>
                <a:cs typeface="+mj-cs"/>
              </a:rPr>
              <a:t>Protecting Against Inference</a:t>
            </a:r>
            <a:br>
              <a:rPr lang="en-US" dirty="0">
                <a:solidFill>
                  <a:srgbClr val="FF0000"/>
                </a:solidFill>
                <a:ea typeface="+mj-ea"/>
                <a:cs typeface="+mj-cs"/>
              </a:rPr>
            </a:br>
            <a:endParaRPr lang="en-US" dirty="0">
              <a:solidFill>
                <a:srgbClr val="FF0000"/>
              </a:solidFill>
              <a:ea typeface="+mj-ea"/>
              <a:cs typeface="+mj-cs"/>
            </a:endParaRPr>
          </a:p>
        </p:txBody>
      </p:sp>
      <p:sp>
        <p:nvSpPr>
          <p:cNvPr id="2" name="Slide Number Placeholder 1"/>
          <p:cNvSpPr>
            <a:spLocks noGrp="1"/>
          </p:cNvSpPr>
          <p:nvPr>
            <p:ph type="sldNum" sz="quarter" idx="12"/>
          </p:nvPr>
        </p:nvSpPr>
        <p:spPr/>
        <p:txBody>
          <a:bodyPr/>
          <a:lstStyle/>
          <a:p>
            <a:pPr>
              <a:defRPr/>
            </a:pPr>
            <a:fld id="{AAC93E45-6FFA-CF43-93D6-FD7DD4F7F095}" type="slidenum">
              <a:rPr lang="en-US" smtClean="0"/>
              <a:pPr>
                <a:defRPr/>
              </a:pPr>
              <a:t>34</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521" y="821829"/>
            <a:ext cx="55149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856" y="2883582"/>
            <a:ext cx="5923352" cy="1697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621" y="4926285"/>
            <a:ext cx="54387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مربع نص 2"/>
          <p:cNvSpPr txBox="1"/>
          <p:nvPr/>
        </p:nvSpPr>
        <p:spPr>
          <a:xfrm>
            <a:off x="107504" y="2996952"/>
            <a:ext cx="3600400" cy="3262432"/>
          </a:xfrm>
          <a:prstGeom prst="rect">
            <a:avLst/>
          </a:prstGeom>
          <a:noFill/>
        </p:spPr>
        <p:txBody>
          <a:bodyPr wrap="square" rtlCol="1">
            <a:spAutoFit/>
          </a:bodyPr>
          <a:lstStyle/>
          <a:p>
            <a:r>
              <a:rPr lang="en-US" sz="2000" dirty="0"/>
              <a:t>Two distinct approaches</a:t>
            </a:r>
            <a:br>
              <a:rPr lang="en-US" sz="2000" dirty="0"/>
            </a:br>
            <a:endParaRPr lang="en-US" sz="2000" dirty="0"/>
          </a:p>
          <a:p>
            <a:pPr marL="285750" indent="-285750">
              <a:buFont typeface="Arial" panose="020B0604020202020204" pitchFamily="34" charset="0"/>
              <a:buChar char="•"/>
            </a:pPr>
            <a:r>
              <a:rPr lang="en-US" sz="2000" b="1" dirty="0"/>
              <a:t>Query restriction</a:t>
            </a:r>
            <a:br>
              <a:rPr lang="en-US" sz="2000" b="1" dirty="0"/>
            </a:br>
            <a:r>
              <a:rPr lang="en-US" dirty="0"/>
              <a:t>- Query Size Restriction</a:t>
            </a:r>
            <a:br>
              <a:rPr lang="en-US" dirty="0"/>
            </a:br>
            <a:r>
              <a:rPr lang="en-US" dirty="0"/>
              <a:t>- Query Set Overlap Control</a:t>
            </a:r>
            <a:br>
              <a:rPr lang="en-US" dirty="0"/>
            </a:br>
            <a:r>
              <a:rPr lang="en-US" dirty="0"/>
              <a:t>- Partitioning </a:t>
            </a:r>
            <a:br>
              <a:rPr lang="en-US" dirty="0"/>
            </a:br>
            <a:r>
              <a:rPr lang="en-US" dirty="0"/>
              <a:t>- Query Denial and Information Leakage</a:t>
            </a:r>
          </a:p>
          <a:p>
            <a:pPr marL="285750" indent="-285750">
              <a:buFont typeface="Arial" panose="020B0604020202020204" pitchFamily="34" charset="0"/>
              <a:buChar char="•"/>
            </a:pPr>
            <a:r>
              <a:rPr lang="en-US" sz="2000" b="1" dirty="0"/>
              <a:t>Perturbation</a:t>
            </a:r>
            <a:br>
              <a:rPr lang="en-US" sz="2000" b="1" dirty="0"/>
            </a:br>
            <a:r>
              <a:rPr lang="en-US" dirty="0"/>
              <a:t>- Data Perturbation</a:t>
            </a:r>
            <a:br>
              <a:rPr lang="en-US" dirty="0"/>
            </a:br>
            <a:r>
              <a:rPr lang="en-US" dirty="0"/>
              <a:t>- Output perturbation</a:t>
            </a:r>
            <a:endParaRPr lang="ar-SA" dirty="0"/>
          </a:p>
        </p:txBody>
      </p:sp>
    </p:spTree>
    <p:extLst>
      <p:ext uri="{BB962C8B-B14F-4D97-AF65-F5344CB8AC3E}">
        <p14:creationId xmlns:p14="http://schemas.microsoft.com/office/powerpoint/2010/main" val="3162531721"/>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p:cTn id="7" dur="500" fill="hold"/>
                                        <p:tgtEl>
                                          <p:spTgt spid="7171"/>
                                        </p:tgtEl>
                                        <p:attrNameLst>
                                          <p:attrName>ppt_w</p:attrName>
                                        </p:attrNameLst>
                                      </p:cBhvr>
                                      <p:tavLst>
                                        <p:tav tm="0">
                                          <p:val>
                                            <p:fltVal val="0"/>
                                          </p:val>
                                        </p:tav>
                                        <p:tav tm="100000">
                                          <p:val>
                                            <p:strVal val="#ppt_w"/>
                                          </p:val>
                                        </p:tav>
                                      </p:tavLst>
                                    </p:anim>
                                    <p:anim calcmode="lin" valueType="num">
                                      <p:cBhvr>
                                        <p:cTn id="8" dur="500" fill="hold"/>
                                        <p:tgtEl>
                                          <p:spTgt spid="7171"/>
                                        </p:tgtEl>
                                        <p:attrNameLst>
                                          <p:attrName>ppt_h</p:attrName>
                                        </p:attrNameLst>
                                      </p:cBhvr>
                                      <p:tavLst>
                                        <p:tav tm="0">
                                          <p:val>
                                            <p:fltVal val="0"/>
                                          </p:val>
                                        </p:tav>
                                        <p:tav tm="100000">
                                          <p:val>
                                            <p:strVal val="#ppt_h"/>
                                          </p:val>
                                        </p:tav>
                                      </p:tavLst>
                                    </p:anim>
                                    <p:animEffect transition="in" filter="fade">
                                      <p:cBhvr>
                                        <p:cTn id="9" dur="500"/>
                                        <p:tgtEl>
                                          <p:spTgt spid="717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172"/>
                                        </p:tgtEl>
                                        <p:attrNameLst>
                                          <p:attrName>style.visibility</p:attrName>
                                        </p:attrNameLst>
                                      </p:cBhvr>
                                      <p:to>
                                        <p:strVal val="visible"/>
                                      </p:to>
                                    </p:set>
                                    <p:anim calcmode="lin" valueType="num">
                                      <p:cBhvr>
                                        <p:cTn id="14" dur="500" fill="hold"/>
                                        <p:tgtEl>
                                          <p:spTgt spid="7172"/>
                                        </p:tgtEl>
                                        <p:attrNameLst>
                                          <p:attrName>ppt_w</p:attrName>
                                        </p:attrNameLst>
                                      </p:cBhvr>
                                      <p:tavLst>
                                        <p:tav tm="0">
                                          <p:val>
                                            <p:fltVal val="0"/>
                                          </p:val>
                                        </p:tav>
                                        <p:tav tm="100000">
                                          <p:val>
                                            <p:strVal val="#ppt_w"/>
                                          </p:val>
                                        </p:tav>
                                      </p:tavLst>
                                    </p:anim>
                                    <p:anim calcmode="lin" valueType="num">
                                      <p:cBhvr>
                                        <p:cTn id="15" dur="500" fill="hold"/>
                                        <p:tgtEl>
                                          <p:spTgt spid="7172"/>
                                        </p:tgtEl>
                                        <p:attrNameLst>
                                          <p:attrName>ppt_h</p:attrName>
                                        </p:attrNameLst>
                                      </p:cBhvr>
                                      <p:tavLst>
                                        <p:tav tm="0">
                                          <p:val>
                                            <p:fltVal val="0"/>
                                          </p:val>
                                        </p:tav>
                                        <p:tav tm="100000">
                                          <p:val>
                                            <p:strVal val="#ppt_h"/>
                                          </p:val>
                                        </p:tav>
                                      </p:tavLst>
                                    </p:anim>
                                    <p:animEffect transition="in" filter="fade">
                                      <p:cBhvr>
                                        <p:cTn id="16"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t>Other Query Restrictions</a:t>
            </a:r>
            <a:endParaRPr lang="en-US" dirty="0"/>
          </a:p>
        </p:txBody>
      </p:sp>
      <p:sp>
        <p:nvSpPr>
          <p:cNvPr id="243715" name="Rectangle 3"/>
          <p:cNvSpPr>
            <a:spLocks noGrp="1" noChangeArrowheads="1"/>
          </p:cNvSpPr>
          <p:nvPr>
            <p:ph idx="1"/>
          </p:nvPr>
        </p:nvSpPr>
        <p:spPr/>
        <p:txBody>
          <a:bodyPr/>
          <a:lstStyle/>
          <a:p>
            <a:r>
              <a:rPr lang="en-US" dirty="0"/>
              <a:t>query set overlap control</a:t>
            </a:r>
          </a:p>
          <a:p>
            <a:pPr lvl="1"/>
            <a:r>
              <a:rPr lang="en-US" dirty="0"/>
              <a:t>limit overlap between new and previous queries</a:t>
            </a:r>
          </a:p>
          <a:p>
            <a:r>
              <a:rPr lang="en-US" dirty="0"/>
              <a:t>partitioning</a:t>
            </a:r>
          </a:p>
          <a:p>
            <a:pPr lvl="1"/>
            <a:r>
              <a:rPr lang="en-US" sz="2400" dirty="0"/>
              <a:t>cluster records into a number of mutually exclusive groups</a:t>
            </a:r>
          </a:p>
          <a:p>
            <a:pPr lvl="1"/>
            <a:r>
              <a:rPr lang="en-US" sz="2400" dirty="0"/>
              <a:t>query the statistical properties of each group as a whole</a:t>
            </a:r>
          </a:p>
          <a:p>
            <a:r>
              <a:rPr lang="en-US" dirty="0"/>
              <a:t>query denial and information leakage</a:t>
            </a:r>
          </a:p>
          <a:p>
            <a:pPr lvl="1"/>
            <a:r>
              <a:rPr lang="en-US" dirty="0"/>
              <a:t>denials can leak information</a:t>
            </a:r>
            <a:r>
              <a:rPr lang="en-US" sz="2400" dirty="0"/>
              <a:t>( Ex. Sum(x1,x2,x3)=15, max(x1,x2,x3) denied since result not &gt; 5 is restriction). Then it is clear that x1=x2=x3</a:t>
            </a:r>
          </a:p>
          <a:p>
            <a:pPr lvl="1"/>
            <a:r>
              <a:rPr lang="en-US" dirty="0"/>
              <a:t>to counter, must track queries from user</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35</a:t>
            </a:fld>
            <a:endParaRPr lang="en-US"/>
          </a:p>
        </p:txBody>
      </p:sp>
    </p:spTree>
    <p:extLst>
      <p:ext uri="{BB962C8B-B14F-4D97-AF65-F5344CB8AC3E}">
        <p14:creationId xmlns:p14="http://schemas.microsoft.com/office/powerpoint/2010/main" val="105817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3715">
                                            <p:txEl>
                                              <p:pRg st="2" end="2"/>
                                            </p:txEl>
                                          </p:spTgt>
                                        </p:tgtEl>
                                        <p:attrNameLst>
                                          <p:attrName>style.visibility</p:attrName>
                                        </p:attrNameLst>
                                      </p:cBhvr>
                                      <p:to>
                                        <p:strVal val="visible"/>
                                      </p:to>
                                    </p:set>
                                    <p:animEffect transition="in" filter="randombar(horizontal)">
                                      <p:cBhvr>
                                        <p:cTn id="7" dur="500"/>
                                        <p:tgtEl>
                                          <p:spTgt spid="243715">
                                            <p:txEl>
                                              <p:pRg st="2" end="2"/>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3715">
                                            <p:txEl>
                                              <p:pRg st="3" end="3"/>
                                            </p:txEl>
                                          </p:spTgt>
                                        </p:tgtEl>
                                        <p:attrNameLst>
                                          <p:attrName>style.visibility</p:attrName>
                                        </p:attrNameLst>
                                      </p:cBhvr>
                                      <p:to>
                                        <p:strVal val="visible"/>
                                      </p:to>
                                    </p:set>
                                    <p:animEffect transition="in" filter="randombar(horizontal)">
                                      <p:cBhvr>
                                        <p:cTn id="10" dur="500"/>
                                        <p:tgtEl>
                                          <p:spTgt spid="243715">
                                            <p:txEl>
                                              <p:pRg st="3" end="3"/>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243715">
                                            <p:txEl>
                                              <p:pRg st="4" end="4"/>
                                            </p:txEl>
                                          </p:spTgt>
                                        </p:tgtEl>
                                        <p:attrNameLst>
                                          <p:attrName>style.visibility</p:attrName>
                                        </p:attrNameLst>
                                      </p:cBhvr>
                                      <p:to>
                                        <p:strVal val="visible"/>
                                      </p:to>
                                    </p:set>
                                    <p:animEffect transition="in" filter="randombar(horizontal)">
                                      <p:cBhvr>
                                        <p:cTn id="13" dur="500"/>
                                        <p:tgtEl>
                                          <p:spTgt spid="243715">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43715">
                                            <p:txEl>
                                              <p:pRg st="5" end="5"/>
                                            </p:txEl>
                                          </p:spTgt>
                                        </p:tgtEl>
                                        <p:attrNameLst>
                                          <p:attrName>style.visibility</p:attrName>
                                        </p:attrNameLst>
                                      </p:cBhvr>
                                      <p:to>
                                        <p:strVal val="visible"/>
                                      </p:to>
                                    </p:set>
                                    <p:animEffect transition="in" filter="randombar(horizontal)">
                                      <p:cBhvr>
                                        <p:cTn id="18" dur="500"/>
                                        <p:tgtEl>
                                          <p:spTgt spid="243715">
                                            <p:txEl>
                                              <p:pRg st="5" end="5"/>
                                            </p:txEl>
                                          </p:spTgt>
                                        </p:tgtEl>
                                      </p:cBhvr>
                                    </p:animEffect>
                                  </p:childTnLst>
                                </p:cTn>
                              </p:par>
                              <p:par>
                                <p:cTn id="19" presetID="14" presetClass="entr" presetSubtype="10" fill="hold" nodeType="withEffect">
                                  <p:stCondLst>
                                    <p:cond delay="0"/>
                                  </p:stCondLst>
                                  <p:childTnLst>
                                    <p:set>
                                      <p:cBhvr>
                                        <p:cTn id="20" dur="1" fill="hold">
                                          <p:stCondLst>
                                            <p:cond delay="0"/>
                                          </p:stCondLst>
                                        </p:cTn>
                                        <p:tgtEl>
                                          <p:spTgt spid="243715">
                                            <p:txEl>
                                              <p:pRg st="6" end="6"/>
                                            </p:txEl>
                                          </p:spTgt>
                                        </p:tgtEl>
                                        <p:attrNameLst>
                                          <p:attrName>style.visibility</p:attrName>
                                        </p:attrNameLst>
                                      </p:cBhvr>
                                      <p:to>
                                        <p:strVal val="visible"/>
                                      </p:to>
                                    </p:set>
                                    <p:animEffect transition="in" filter="randombar(horizontal)">
                                      <p:cBhvr>
                                        <p:cTn id="21" dur="500"/>
                                        <p:tgtEl>
                                          <p:spTgt spid="243715">
                                            <p:txEl>
                                              <p:pRg st="6" end="6"/>
                                            </p:txEl>
                                          </p:spTgt>
                                        </p:tgtEl>
                                      </p:cBhvr>
                                    </p:animEffect>
                                  </p:childTnLst>
                                </p:cTn>
                              </p:par>
                              <p:par>
                                <p:cTn id="22" presetID="14" presetClass="entr" presetSubtype="10" fill="hold" nodeType="withEffect">
                                  <p:stCondLst>
                                    <p:cond delay="0"/>
                                  </p:stCondLst>
                                  <p:childTnLst>
                                    <p:set>
                                      <p:cBhvr>
                                        <p:cTn id="23" dur="1" fill="hold">
                                          <p:stCondLst>
                                            <p:cond delay="0"/>
                                          </p:stCondLst>
                                        </p:cTn>
                                        <p:tgtEl>
                                          <p:spTgt spid="243715">
                                            <p:txEl>
                                              <p:pRg st="7" end="7"/>
                                            </p:txEl>
                                          </p:spTgt>
                                        </p:tgtEl>
                                        <p:attrNameLst>
                                          <p:attrName>style.visibility</p:attrName>
                                        </p:attrNameLst>
                                      </p:cBhvr>
                                      <p:to>
                                        <p:strVal val="visible"/>
                                      </p:to>
                                    </p:set>
                                    <p:animEffect transition="in" filter="randombar(horizontal)">
                                      <p:cBhvr>
                                        <p:cTn id="24" dur="500"/>
                                        <p:tgtEl>
                                          <p:spTgt spid="2437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r>
              <a:rPr lang="en-US"/>
              <a:t>Perturbation</a:t>
            </a:r>
            <a:endParaRPr lang="en-US" dirty="0"/>
          </a:p>
        </p:txBody>
      </p:sp>
      <p:sp>
        <p:nvSpPr>
          <p:cNvPr id="245763" name="Rectangle 3"/>
          <p:cNvSpPr>
            <a:spLocks noGrp="1" noChangeArrowheads="1"/>
          </p:cNvSpPr>
          <p:nvPr>
            <p:ph idx="1"/>
          </p:nvPr>
        </p:nvSpPr>
        <p:spPr/>
        <p:txBody>
          <a:bodyPr/>
          <a:lstStyle/>
          <a:p>
            <a:r>
              <a:rPr lang="en-US" dirty="0"/>
              <a:t>data perturbation technique</a:t>
            </a:r>
          </a:p>
          <a:p>
            <a:pPr lvl="1"/>
            <a:r>
              <a:rPr lang="en-US" dirty="0"/>
              <a:t>data swapping</a:t>
            </a:r>
          </a:p>
          <a:p>
            <a:pPr lvl="1"/>
            <a:r>
              <a:rPr lang="en-US" dirty="0"/>
              <a:t>generate statistics from probability distribution</a:t>
            </a:r>
          </a:p>
          <a:p>
            <a:r>
              <a:rPr lang="en-US" dirty="0"/>
              <a:t>output perturbation technique</a:t>
            </a:r>
          </a:p>
          <a:p>
            <a:pPr lvl="1"/>
            <a:r>
              <a:rPr lang="en-US" dirty="0"/>
              <a:t>statistic adjustment</a:t>
            </a:r>
          </a:p>
          <a:p>
            <a:pPr lvl="1"/>
            <a:r>
              <a:rPr lang="en-US" dirty="0"/>
              <a:t>random-sample query</a:t>
            </a:r>
          </a:p>
          <a:p>
            <a:r>
              <a:rPr lang="en-US" i="1" dirty="0"/>
              <a:t>goal</a:t>
            </a:r>
            <a:r>
              <a:rPr lang="en-US" dirty="0"/>
              <a:t> is to minimize the differences between original results and perturbed results</a:t>
            </a:r>
          </a:p>
          <a:p>
            <a:pPr lvl="1"/>
            <a:r>
              <a:rPr lang="en-US" i="1" dirty="0"/>
              <a:t>challenge </a:t>
            </a:r>
            <a:r>
              <a:rPr lang="en-US" dirty="0"/>
              <a:t>is to determine the average size of the error to be used</a:t>
            </a:r>
          </a:p>
        </p:txBody>
      </p:sp>
      <p:sp>
        <p:nvSpPr>
          <p:cNvPr id="4" name="Slide Number Placeholder 3"/>
          <p:cNvSpPr>
            <a:spLocks noGrp="1"/>
          </p:cNvSpPr>
          <p:nvPr>
            <p:ph type="sldNum" sz="quarter" idx="11"/>
          </p:nvPr>
        </p:nvSpPr>
        <p:spPr/>
        <p:txBody>
          <a:bodyPr/>
          <a:lstStyle/>
          <a:p>
            <a:fld id="{A89A1157-748B-C24F-9525-1F1C6D15AFA0}" type="slidenum">
              <a:rPr lang="en-US" smtClean="0"/>
              <a:pPr/>
              <a:t>36</a:t>
            </a:fld>
            <a:endParaRPr lang="en-US"/>
          </a:p>
        </p:txBody>
      </p:sp>
    </p:spTree>
    <p:extLst>
      <p:ext uri="{BB962C8B-B14F-4D97-AF65-F5344CB8AC3E}">
        <p14:creationId xmlns:p14="http://schemas.microsoft.com/office/powerpoint/2010/main" val="39159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5763">
                                            <p:txEl>
                                              <p:pRg st="6" end="6"/>
                                            </p:txEl>
                                          </p:spTgt>
                                        </p:tgtEl>
                                        <p:attrNameLst>
                                          <p:attrName>style.visibility</p:attrName>
                                        </p:attrNameLst>
                                      </p:cBhvr>
                                      <p:to>
                                        <p:strVal val="visible"/>
                                      </p:to>
                                    </p:set>
                                    <p:animEffect transition="in" filter="randombar(horizontal)">
                                      <p:cBhvr>
                                        <p:cTn id="7" dur="500"/>
                                        <p:tgtEl>
                                          <p:spTgt spid="245763">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5763">
                                            <p:txEl>
                                              <p:pRg st="7" end="7"/>
                                            </p:txEl>
                                          </p:spTgt>
                                        </p:tgtEl>
                                        <p:attrNameLst>
                                          <p:attrName>style.visibility</p:attrName>
                                        </p:attrNameLst>
                                      </p:cBhvr>
                                      <p:to>
                                        <p:strVal val="visible"/>
                                      </p:to>
                                    </p:set>
                                    <p:animEffect transition="in" filter="randombar(horizontal)">
                                      <p:cBhvr>
                                        <p:cTn id="10" dur="500"/>
                                        <p:tgtEl>
                                          <p:spTgt spid="2457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Homework</a:t>
            </a:r>
            <a:endParaRPr lang="en-AU" dirty="0"/>
          </a:p>
        </p:txBody>
      </p:sp>
      <p:pic>
        <p:nvPicPr>
          <p:cNvPr id="4" name="Picture 3"/>
          <p:cNvPicPr>
            <a:picLocks noChangeAspect="1"/>
          </p:cNvPicPr>
          <p:nvPr/>
        </p:nvPicPr>
        <p:blipFill>
          <a:blip r:embed="rId3"/>
          <a:stretch>
            <a:fillRect/>
          </a:stretch>
        </p:blipFill>
        <p:spPr>
          <a:xfrm>
            <a:off x="7209013" y="-99392"/>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7722579" y="5334000"/>
            <a:ext cx="1421422" cy="1524000"/>
          </a:xfrm>
          <a:prstGeom prst="rect">
            <a:avLst/>
          </a:prstGeom>
          <a:scene3d>
            <a:camera prst="orthographicFront">
              <a:rot lat="0" lon="11699978" rev="0"/>
            </a:camera>
            <a:lightRig rig="threePt" dir="t"/>
          </a:scene3d>
        </p:spPr>
      </p:pic>
      <p:sp>
        <p:nvSpPr>
          <p:cNvPr id="7" name="Slide Number Placeholder 6"/>
          <p:cNvSpPr>
            <a:spLocks noGrp="1"/>
          </p:cNvSpPr>
          <p:nvPr>
            <p:ph type="sldNum" sz="quarter" idx="11"/>
          </p:nvPr>
        </p:nvSpPr>
        <p:spPr/>
        <p:txBody>
          <a:bodyPr/>
          <a:lstStyle/>
          <a:p>
            <a:pPr>
              <a:defRPr/>
            </a:pPr>
            <a:fld id="{A89A1157-748B-C24F-9525-1F1C6D15AFA0}" type="slidenum">
              <a:rPr lang="en-US" smtClean="0"/>
              <a:pPr>
                <a:defRPr/>
              </a:pPr>
              <a:t>37</a:t>
            </a:fld>
            <a:endParaRPr lang="en-US"/>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219200"/>
            <a:ext cx="8116136"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7949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Homework</a:t>
            </a:r>
            <a:endParaRPr lang="en-AU" dirty="0"/>
          </a:p>
        </p:txBody>
      </p:sp>
      <p:pic>
        <p:nvPicPr>
          <p:cNvPr id="4" name="Picture 3"/>
          <p:cNvPicPr>
            <a:picLocks noChangeAspect="1"/>
          </p:cNvPicPr>
          <p:nvPr/>
        </p:nvPicPr>
        <p:blipFill>
          <a:blip r:embed="rId3"/>
          <a:stretch>
            <a:fillRect/>
          </a:stretch>
        </p:blipFill>
        <p:spPr>
          <a:xfrm>
            <a:off x="7209013" y="-99392"/>
            <a:ext cx="1934987" cy="1447800"/>
          </a:xfrm>
          <a:prstGeom prst="rect">
            <a:avLst/>
          </a:prstGeom>
          <a:effectLst>
            <a:softEdge rad="254000"/>
          </a:effectLst>
        </p:spPr>
      </p:pic>
      <p:pic>
        <p:nvPicPr>
          <p:cNvPr id="5" name="Picture 4"/>
          <p:cNvPicPr>
            <a:picLocks noChangeAspect="1"/>
          </p:cNvPicPr>
          <p:nvPr/>
        </p:nvPicPr>
        <p:blipFill>
          <a:blip r:embed="rId4"/>
          <a:stretch>
            <a:fillRect/>
          </a:stretch>
        </p:blipFill>
        <p:spPr>
          <a:xfrm>
            <a:off x="7722579" y="5334000"/>
            <a:ext cx="1421422" cy="1524000"/>
          </a:xfrm>
          <a:prstGeom prst="rect">
            <a:avLst/>
          </a:prstGeom>
          <a:scene3d>
            <a:camera prst="orthographicFront">
              <a:rot lat="0" lon="11699978" rev="0"/>
            </a:camera>
            <a:lightRig rig="threePt" dir="t"/>
          </a:scene3d>
        </p:spPr>
      </p:pic>
      <p:sp>
        <p:nvSpPr>
          <p:cNvPr id="7" name="Slide Number Placeholder 6"/>
          <p:cNvSpPr>
            <a:spLocks noGrp="1"/>
          </p:cNvSpPr>
          <p:nvPr>
            <p:ph type="sldNum" sz="quarter" idx="11"/>
          </p:nvPr>
        </p:nvSpPr>
        <p:spPr/>
        <p:txBody>
          <a:bodyPr/>
          <a:lstStyle/>
          <a:p>
            <a:pPr>
              <a:defRPr/>
            </a:pPr>
            <a:fld id="{A89A1157-748B-C24F-9525-1F1C6D15AFA0}" type="slidenum">
              <a:rPr lang="en-US" smtClean="0"/>
              <a:pPr>
                <a:defRPr/>
              </a:pPr>
              <a:t>38</a:t>
            </a:fld>
            <a:endParaRPr lang="en-US"/>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1754" y="1196752"/>
            <a:ext cx="660082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6027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Relational Databases</a:t>
            </a:r>
          </a:p>
        </p:txBody>
      </p:sp>
      <p:sp>
        <p:nvSpPr>
          <p:cNvPr id="208899" name="Rectangle 3"/>
          <p:cNvSpPr>
            <a:spLocks noGrp="1" noChangeArrowheads="1"/>
          </p:cNvSpPr>
          <p:nvPr>
            <p:ph idx="1"/>
          </p:nvPr>
        </p:nvSpPr>
        <p:spPr>
          <a:xfrm>
            <a:off x="457200" y="1124744"/>
            <a:ext cx="8229600" cy="4830763"/>
          </a:xfrm>
        </p:spPr>
        <p:txBody>
          <a:bodyPr/>
          <a:lstStyle/>
          <a:p>
            <a:r>
              <a:rPr lang="en-US" dirty="0"/>
              <a:t>table of data consisting of rows and columns</a:t>
            </a:r>
          </a:p>
          <a:p>
            <a:pPr lvl="1"/>
            <a:r>
              <a:rPr lang="en-US" dirty="0"/>
              <a:t>each column holds a particular type of data</a:t>
            </a:r>
          </a:p>
          <a:p>
            <a:pPr lvl="1"/>
            <a:r>
              <a:rPr lang="en-US" dirty="0"/>
              <a:t>each row contains a specific value for each column</a:t>
            </a:r>
          </a:p>
          <a:p>
            <a:pPr lvl="1"/>
            <a:r>
              <a:rPr lang="en-US" dirty="0"/>
              <a:t>ideally has one column where all values are unique, forming an identifier/key for that row</a:t>
            </a:r>
          </a:p>
          <a:p>
            <a:pPr lvl="2"/>
            <a:r>
              <a:rPr lang="en-US" dirty="0"/>
              <a:t>enables the creation of multiple tables linked together by a unique identifier that is present in all tables</a:t>
            </a:r>
          </a:p>
          <a:p>
            <a:r>
              <a:rPr lang="en-US" dirty="0"/>
              <a:t>use a relational query language to access the database</a:t>
            </a:r>
          </a:p>
          <a:p>
            <a:pPr lvl="1"/>
            <a:r>
              <a:rPr lang="en-US" dirty="0"/>
              <a:t>request data that fit a given set of criteria</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4</a:t>
            </a:fld>
            <a:endParaRPr lang="en-US"/>
          </a:p>
        </p:txBody>
      </p:sp>
    </p:spTree>
    <p:extLst>
      <p:ext uri="{BB962C8B-B14F-4D97-AF65-F5344CB8AC3E}">
        <p14:creationId xmlns:p14="http://schemas.microsoft.com/office/powerpoint/2010/main" val="408576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8899">
                                            <p:txEl>
                                              <p:pRg st="3" end="3"/>
                                            </p:txEl>
                                          </p:spTgt>
                                        </p:tgtEl>
                                        <p:attrNameLst>
                                          <p:attrName>style.visibility</p:attrName>
                                        </p:attrNameLst>
                                      </p:cBhvr>
                                      <p:to>
                                        <p:strVal val="visible"/>
                                      </p:to>
                                    </p:set>
                                    <p:animEffect transition="in" filter="randombar(horizontal)">
                                      <p:cBhvr>
                                        <p:cTn id="7" dur="500"/>
                                        <p:tgtEl>
                                          <p:spTgt spid="208899">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08899">
                                            <p:txEl>
                                              <p:pRg st="4" end="4"/>
                                            </p:txEl>
                                          </p:spTgt>
                                        </p:tgtEl>
                                        <p:attrNameLst>
                                          <p:attrName>style.visibility</p:attrName>
                                        </p:attrNameLst>
                                      </p:cBhvr>
                                      <p:to>
                                        <p:strVal val="visible"/>
                                      </p:to>
                                    </p:set>
                                    <p:animEffect transition="in" filter="randombar(horizontal)">
                                      <p:cBhvr>
                                        <p:cTn id="10" dur="500"/>
                                        <p:tgtEl>
                                          <p:spTgt spid="208899">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08899">
                                            <p:txEl>
                                              <p:pRg st="5" end="5"/>
                                            </p:txEl>
                                          </p:spTgt>
                                        </p:tgtEl>
                                        <p:attrNameLst>
                                          <p:attrName>style.visibility</p:attrName>
                                        </p:attrNameLst>
                                      </p:cBhvr>
                                      <p:to>
                                        <p:strVal val="visible"/>
                                      </p:to>
                                    </p:set>
                                    <p:animEffect transition="in" filter="randombar(horizontal)">
                                      <p:cBhvr>
                                        <p:cTn id="15" dur="500"/>
                                        <p:tgtEl>
                                          <p:spTgt spid="208899">
                                            <p:txEl>
                                              <p:pRg st="5" end="5"/>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08899">
                                            <p:txEl>
                                              <p:pRg st="6" end="6"/>
                                            </p:txEl>
                                          </p:spTgt>
                                        </p:tgtEl>
                                        <p:attrNameLst>
                                          <p:attrName>style.visibility</p:attrName>
                                        </p:attrNameLst>
                                      </p:cBhvr>
                                      <p:to>
                                        <p:strVal val="visible"/>
                                      </p:to>
                                    </p:set>
                                    <p:animEffect transition="in" filter="randombar(horizontal)">
                                      <p:cBhvr>
                                        <p:cTn id="18" dur="500"/>
                                        <p:tgtEl>
                                          <p:spTgt spid="208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t>Relational Database Elements</a:t>
            </a:r>
            <a:endParaRPr lang="en-US" dirty="0"/>
          </a:p>
        </p:txBody>
      </p:sp>
      <p:sp>
        <p:nvSpPr>
          <p:cNvPr id="212995" name="Rectangle 3"/>
          <p:cNvSpPr>
            <a:spLocks noGrp="1" noChangeArrowheads="1"/>
          </p:cNvSpPr>
          <p:nvPr>
            <p:ph idx="1"/>
          </p:nvPr>
        </p:nvSpPr>
        <p:spPr>
          <a:xfrm>
            <a:off x="457200" y="1295401"/>
            <a:ext cx="3970784" cy="4830763"/>
          </a:xfrm>
        </p:spPr>
        <p:txBody>
          <a:bodyPr/>
          <a:lstStyle/>
          <a:p>
            <a:r>
              <a:rPr lang="en-US" sz="2600" dirty="0"/>
              <a:t>relation / table / file</a:t>
            </a:r>
          </a:p>
          <a:p>
            <a:r>
              <a:rPr lang="en-US" sz="2600" dirty="0"/>
              <a:t>tuple / row / record</a:t>
            </a:r>
          </a:p>
          <a:p>
            <a:r>
              <a:rPr lang="en-US" sz="2600" dirty="0"/>
              <a:t>attribute / column / field</a:t>
            </a:r>
          </a:p>
        </p:txBody>
      </p:sp>
      <p:graphicFrame>
        <p:nvGraphicFramePr>
          <p:cNvPr id="4" name="Diagram 3"/>
          <p:cNvGraphicFramePr/>
          <p:nvPr>
            <p:extLst>
              <p:ext uri="{D42A27DB-BD31-4B8C-83A1-F6EECF244321}">
                <p14:modId xmlns:p14="http://schemas.microsoft.com/office/powerpoint/2010/main" val="3416762528"/>
              </p:ext>
            </p:extLst>
          </p:nvPr>
        </p:nvGraphicFramePr>
        <p:xfrm>
          <a:off x="4283968" y="1412776"/>
          <a:ext cx="44958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3"/>
          <p:cNvPicPr>
            <a:picLocks noChangeAspect="1"/>
          </p:cNvPicPr>
          <p:nvPr/>
        </p:nvPicPr>
        <p:blipFill>
          <a:blip r:embed="rId8"/>
          <a:srcRect/>
          <a:stretch>
            <a:fillRect/>
          </a:stretch>
        </p:blipFill>
        <p:spPr bwMode="auto">
          <a:xfrm>
            <a:off x="762000" y="4267200"/>
            <a:ext cx="1870075" cy="1828800"/>
          </a:xfrm>
          <a:prstGeom prst="rect">
            <a:avLst/>
          </a:prstGeom>
          <a:noFill/>
          <a:ln w="9525">
            <a:noFill/>
            <a:miter lim="800000"/>
            <a:headEnd/>
            <a:tailEnd/>
          </a:ln>
        </p:spPr>
      </p:pic>
      <p:sp>
        <p:nvSpPr>
          <p:cNvPr id="5" name="Slide Number Placeholder 4"/>
          <p:cNvSpPr>
            <a:spLocks noGrp="1"/>
          </p:cNvSpPr>
          <p:nvPr>
            <p:ph type="sldNum" sz="quarter" idx="11"/>
          </p:nvPr>
        </p:nvSpPr>
        <p:spPr/>
        <p:txBody>
          <a:bodyPr/>
          <a:lstStyle/>
          <a:p>
            <a:pPr>
              <a:defRPr/>
            </a:pPr>
            <a:fld id="{A89A1157-748B-C24F-9525-1F1C6D15AFA0}" type="slidenum">
              <a:rPr lang="en-US" smtClean="0"/>
              <a:pPr>
                <a:defRPr/>
              </a:pPr>
              <a:t>5</a:t>
            </a:fld>
            <a:endParaRPr lang="en-US"/>
          </a:p>
        </p:txBody>
      </p:sp>
    </p:spTree>
    <p:extLst>
      <p:ext uri="{BB962C8B-B14F-4D97-AF65-F5344CB8AC3E}">
        <p14:creationId xmlns:p14="http://schemas.microsoft.com/office/powerpoint/2010/main" val="1924042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5" descr="f2.pdf"/>
          <p:cNvPicPr>
            <a:picLocks noChangeAspect="1"/>
          </p:cNvPicPr>
          <p:nvPr/>
        </p:nvPicPr>
        <p:blipFill>
          <a:blip r:embed="rId3"/>
          <a:srcRect t="4546" r="2353" b="7272"/>
          <a:stretch>
            <a:fillRect/>
          </a:stretch>
        </p:blipFill>
        <p:spPr bwMode="auto">
          <a:xfrm>
            <a:off x="971600" y="592389"/>
            <a:ext cx="6924178" cy="8093195"/>
          </a:xfrm>
          <a:prstGeom prst="rect">
            <a:avLst/>
          </a:prstGeom>
          <a:noFill/>
          <a:ln w="9525">
            <a:noFill/>
            <a:miter lim="800000"/>
            <a:headEnd/>
            <a:tailEnd/>
          </a:ln>
        </p:spPr>
      </p:pic>
      <p:sp>
        <p:nvSpPr>
          <p:cNvPr id="3" name="Title 2"/>
          <p:cNvSpPr>
            <a:spLocks noGrp="1"/>
          </p:cNvSpPr>
          <p:nvPr>
            <p:ph type="title"/>
          </p:nvPr>
        </p:nvSpPr>
        <p:spPr/>
        <p:txBody>
          <a:bodyPr/>
          <a:lstStyle/>
          <a:p>
            <a:r>
              <a:rPr lang="en-US" dirty="0">
                <a:ea typeface="ＭＳ Ｐゴシック" pitchFamily="-109" charset="-128"/>
                <a:cs typeface="ＭＳ Ｐゴシック" pitchFamily="-109" charset="-128"/>
              </a:rPr>
              <a:t>Relational Database Example</a:t>
            </a:r>
            <a:endParaRPr lang="en-US" dirty="0"/>
          </a:p>
        </p:txBody>
      </p:sp>
      <p:sp>
        <p:nvSpPr>
          <p:cNvPr id="2" name="Slide Number Placeholder 1"/>
          <p:cNvSpPr>
            <a:spLocks noGrp="1"/>
          </p:cNvSpPr>
          <p:nvPr>
            <p:ph type="sldNum" sz="quarter" idx="11"/>
          </p:nvPr>
        </p:nvSpPr>
        <p:spPr/>
        <p:txBody>
          <a:bodyPr/>
          <a:lstStyle/>
          <a:p>
            <a:pPr>
              <a:defRPr/>
            </a:pPr>
            <a:fld id="{AAC93E45-6FFA-CF43-93D6-FD7DD4F7F095}" type="slidenum">
              <a:rPr lang="en-US" smtClean="0"/>
              <a:pPr>
                <a:defRPr/>
              </a:pPr>
              <a:t>6</a:t>
            </a:fld>
            <a:endParaRPr lang="en-US"/>
          </a:p>
        </p:txBody>
      </p:sp>
    </p:spTree>
    <p:extLst>
      <p:ext uri="{BB962C8B-B14F-4D97-AF65-F5344CB8AC3E}">
        <p14:creationId xmlns:p14="http://schemas.microsoft.com/office/powerpoint/2010/main" val="3300357509"/>
      </p:ext>
    </p:extLst>
  </p:cSld>
  <p:clrMapOvr>
    <a:masterClrMapping/>
  </p:clrMapOvr>
  <p:transition spd="med">
    <p:wheel spokes="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fontAlgn="auto" hangingPunct="1">
              <a:spcAft>
                <a:spcPts val="0"/>
              </a:spcAft>
              <a:defRPr/>
            </a:pPr>
            <a:r>
              <a:rPr lang="en-US" sz="3600" dirty="0">
                <a:ea typeface="+mj-ea"/>
                <a:cs typeface="+mj-cs"/>
              </a:rPr>
              <a:t>Relational Database Example</a:t>
            </a:r>
          </a:p>
        </p:txBody>
      </p:sp>
      <p:sp>
        <p:nvSpPr>
          <p:cNvPr id="2" name="Slide Number Placeholder 1"/>
          <p:cNvSpPr>
            <a:spLocks noGrp="1"/>
          </p:cNvSpPr>
          <p:nvPr>
            <p:ph type="sldNum" sz="quarter" idx="11"/>
          </p:nvPr>
        </p:nvSpPr>
        <p:spPr/>
        <p:txBody>
          <a:bodyPr/>
          <a:lstStyle/>
          <a:p>
            <a:pPr>
              <a:defRPr/>
            </a:pPr>
            <a:fld id="{AAC93E45-6FFA-CF43-93D6-FD7DD4F7F095}" type="slidenum">
              <a:rPr lang="en-US" smtClean="0"/>
              <a:pPr>
                <a:defRPr/>
              </a:pPr>
              <a:t>7</a:t>
            </a:fld>
            <a:endParaRPr lang="en-US"/>
          </a:p>
        </p:txBody>
      </p:sp>
      <p:pic>
        <p:nvPicPr>
          <p:cNvPr id="29699" name="Picture 5" descr="f3.pdf"/>
          <p:cNvPicPr>
            <a:picLocks noChangeAspect="1"/>
          </p:cNvPicPr>
          <p:nvPr/>
        </p:nvPicPr>
        <p:blipFill>
          <a:blip r:embed="rId3"/>
          <a:srcRect l="9091" r="15456" b="4706"/>
          <a:stretch>
            <a:fillRect/>
          </a:stretch>
        </p:blipFill>
        <p:spPr bwMode="auto">
          <a:xfrm>
            <a:off x="2699792" y="327428"/>
            <a:ext cx="6646863" cy="6858000"/>
          </a:xfrm>
          <a:prstGeom prst="rect">
            <a:avLst/>
          </a:prstGeom>
          <a:noFill/>
          <a:ln w="9525">
            <a:noFill/>
            <a:miter lim="800000"/>
            <a:headEnd/>
            <a:tailEnd/>
          </a:ln>
        </p:spPr>
      </p:pic>
      <p:sp>
        <p:nvSpPr>
          <p:cNvPr id="3" name="Rectangle 2">
            <a:extLst>
              <a:ext uri="{FF2B5EF4-FFF2-40B4-BE49-F238E27FC236}">
                <a16:creationId xmlns:a16="http://schemas.microsoft.com/office/drawing/2014/main" id="{67098738-68D1-4A40-8D8B-7D3EEB5A6473}"/>
              </a:ext>
            </a:extLst>
          </p:cNvPr>
          <p:cNvSpPr/>
          <p:nvPr/>
        </p:nvSpPr>
        <p:spPr>
          <a:xfrm>
            <a:off x="107504" y="2708920"/>
            <a:ext cx="4572000" cy="1508105"/>
          </a:xfrm>
          <a:prstGeom prst="rect">
            <a:avLst/>
          </a:prstGeom>
        </p:spPr>
        <p:txBody>
          <a:bodyPr>
            <a:spAutoFit/>
          </a:bodyPr>
          <a:lstStyle/>
          <a:p>
            <a:pPr marL="0" marR="0"/>
            <a:r>
              <a:rPr lang="en-US" dirty="0">
                <a:solidFill>
                  <a:srgbClr val="002060"/>
                </a:solidFill>
                <a:latin typeface="Times New Roman" panose="02020603050405020304" pitchFamily="18" charset="0"/>
                <a:ea typeface="Times New Roman" panose="02020603050405020304" pitchFamily="18" charset="0"/>
              </a:rPr>
              <a:t>SQL statements can be used to extract data from the above table such as </a:t>
            </a:r>
            <a:endParaRPr lang="en-US" sz="2000" dirty="0">
              <a:latin typeface="Times New Roman" panose="02020603050405020304" pitchFamily="18" charset="0"/>
              <a:ea typeface="Times New Roman" panose="02020603050405020304" pitchFamily="18" charset="0"/>
            </a:endParaRPr>
          </a:p>
          <a:p>
            <a:pPr marL="342900" marR="0" lvl="0" indent="-342900">
              <a:buFont typeface="Symbol" panose="05050102010706020507" pitchFamily="18" charset="2"/>
              <a:buChar char=""/>
            </a:pPr>
            <a:r>
              <a:rPr lang="en-US" dirty="0">
                <a:solidFill>
                  <a:srgbClr val="002060"/>
                </a:solidFill>
                <a:latin typeface="Times New Roman" panose="02020603050405020304" pitchFamily="18" charset="0"/>
                <a:ea typeface="Times New Roman" panose="02020603050405020304" pitchFamily="18" charset="0"/>
              </a:rPr>
              <a:t>“SELECT * FROM Department” </a:t>
            </a:r>
          </a:p>
          <a:p>
            <a:pPr marL="342900" marR="0" lvl="0" indent="-342900">
              <a:buFont typeface="Symbol" panose="05050102010706020507" pitchFamily="18" charset="2"/>
              <a:buChar char=""/>
            </a:pPr>
            <a:r>
              <a:rPr lang="en-US" dirty="0">
                <a:solidFill>
                  <a:srgbClr val="002060"/>
                </a:solidFill>
                <a:latin typeface="Times New Roman" panose="02020603050405020304" pitchFamily="18" charset="0"/>
                <a:ea typeface="Times New Roman" panose="02020603050405020304" pitchFamily="18" charset="0"/>
              </a:rPr>
              <a:t>“SELECT * FROM Employee WHERE </a:t>
            </a:r>
            <a:r>
              <a:rPr lang="en-US" dirty="0" err="1">
                <a:solidFill>
                  <a:srgbClr val="002060"/>
                </a:solidFill>
                <a:latin typeface="Times New Roman" panose="02020603050405020304" pitchFamily="18" charset="0"/>
                <a:ea typeface="Times New Roman" panose="02020603050405020304" pitchFamily="18" charset="0"/>
              </a:rPr>
              <a:t>Ename</a:t>
            </a:r>
            <a:r>
              <a:rPr lang="en-US" dirty="0">
                <a:solidFill>
                  <a:srgbClr val="002060"/>
                </a:solidFill>
                <a:latin typeface="Times New Roman" panose="02020603050405020304" pitchFamily="18" charset="0"/>
                <a:ea typeface="Times New Roman" panose="02020603050405020304" pitchFamily="18" charset="0"/>
              </a:rPr>
              <a:t>=’Neil’ ” </a:t>
            </a:r>
          </a:p>
        </p:txBody>
      </p:sp>
    </p:spTree>
    <p:extLst>
      <p:ext uri="{BB962C8B-B14F-4D97-AF65-F5344CB8AC3E}">
        <p14:creationId xmlns:p14="http://schemas.microsoft.com/office/powerpoint/2010/main" val="2997554064"/>
      </p:ext>
    </p:extLst>
  </p:cSld>
  <p:clrMapOvr>
    <a:masterClrMapping/>
  </p:clrMapOvr>
  <p:transition spd="med">
    <p:wheel spokes="3"/>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sz="4000" dirty="0"/>
              <a:t>Structured Query Language (SQL)</a:t>
            </a:r>
          </a:p>
        </p:txBody>
      </p:sp>
      <p:sp>
        <p:nvSpPr>
          <p:cNvPr id="217091" name="Rectangle 3"/>
          <p:cNvSpPr>
            <a:spLocks noGrp="1" noChangeArrowheads="1"/>
          </p:cNvSpPr>
          <p:nvPr>
            <p:ph idx="1"/>
          </p:nvPr>
        </p:nvSpPr>
        <p:spPr/>
        <p:txBody>
          <a:bodyPr/>
          <a:lstStyle/>
          <a:p>
            <a:pPr lvl="1"/>
            <a:r>
              <a:rPr lang="en-US"/>
              <a:t>originally developed by IBM in the mid-1970s</a:t>
            </a:r>
          </a:p>
          <a:p>
            <a:pPr lvl="1"/>
            <a:r>
              <a:rPr lang="en-US"/>
              <a:t>standardized language to define, manipulate, and query data in a relational database</a:t>
            </a:r>
          </a:p>
          <a:p>
            <a:pPr lvl="1"/>
            <a:r>
              <a:rPr lang="en-US"/>
              <a:t>several similar versions of ANSI/ISO standard</a:t>
            </a:r>
            <a:endParaRPr lang="en-US" dirty="0"/>
          </a:p>
        </p:txBody>
      </p:sp>
      <p:graphicFrame>
        <p:nvGraphicFramePr>
          <p:cNvPr id="4" name="Diagram 3"/>
          <p:cNvGraphicFramePr/>
          <p:nvPr>
            <p:extLst>
              <p:ext uri="{D42A27DB-BD31-4B8C-83A1-F6EECF244321}">
                <p14:modId xmlns:p14="http://schemas.microsoft.com/office/powerpoint/2010/main" val="784505695"/>
              </p:ext>
            </p:extLst>
          </p:nvPr>
        </p:nvGraphicFramePr>
        <p:xfrm>
          <a:off x="1475656" y="3502496"/>
          <a:ext cx="6096000" cy="259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1"/>
          </p:nvPr>
        </p:nvSpPr>
        <p:spPr/>
        <p:txBody>
          <a:bodyPr/>
          <a:lstStyle/>
          <a:p>
            <a:pPr>
              <a:defRPr/>
            </a:pPr>
            <a:fld id="{A89A1157-748B-C24F-9525-1F1C6D15AFA0}" type="slidenum">
              <a:rPr lang="en-US" smtClean="0"/>
              <a:pPr>
                <a:defRPr/>
              </a:pPr>
              <a:t>8</a:t>
            </a:fld>
            <a:endParaRPr lang="en-US"/>
          </a:p>
        </p:txBody>
      </p:sp>
    </p:spTree>
    <p:extLst>
      <p:ext uri="{BB962C8B-B14F-4D97-AF65-F5344CB8AC3E}">
        <p14:creationId xmlns:p14="http://schemas.microsoft.com/office/powerpoint/2010/main" val="210170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SQL Access Controls</a:t>
            </a:r>
            <a:endParaRPr lang="en-US" dirty="0"/>
          </a:p>
        </p:txBody>
      </p:sp>
      <p:sp>
        <p:nvSpPr>
          <p:cNvPr id="221187" name="Rectangle 3"/>
          <p:cNvSpPr>
            <a:spLocks noGrp="1" noChangeArrowheads="1"/>
          </p:cNvSpPr>
          <p:nvPr>
            <p:ph idx="1"/>
          </p:nvPr>
        </p:nvSpPr>
        <p:spPr/>
        <p:txBody>
          <a:bodyPr/>
          <a:lstStyle/>
          <a:p>
            <a:r>
              <a:rPr lang="en-US" dirty="0"/>
              <a:t>two commands for managing access rights:</a:t>
            </a:r>
          </a:p>
          <a:p>
            <a:pPr lvl="2"/>
            <a:r>
              <a:rPr lang="en-US" dirty="0"/>
              <a:t>grant</a:t>
            </a:r>
          </a:p>
          <a:p>
            <a:pPr lvl="3"/>
            <a:r>
              <a:rPr lang="en-US" dirty="0"/>
              <a:t>used to grant one or more access rights or can be used to assign a user to a role</a:t>
            </a:r>
          </a:p>
          <a:p>
            <a:pPr lvl="2"/>
            <a:r>
              <a:rPr lang="en-US" dirty="0"/>
              <a:t>revoke</a:t>
            </a:r>
          </a:p>
          <a:p>
            <a:pPr lvl="3"/>
            <a:r>
              <a:rPr lang="en-US" dirty="0"/>
              <a:t>revokes the access rights</a:t>
            </a:r>
          </a:p>
          <a:p>
            <a:pPr lvl="3"/>
            <a:endParaRPr lang="en-US" dirty="0"/>
          </a:p>
          <a:p>
            <a:r>
              <a:rPr lang="en-US" dirty="0"/>
              <a:t>typical access rights are:</a:t>
            </a:r>
          </a:p>
          <a:p>
            <a:pPr lvl="2"/>
            <a:r>
              <a:rPr lang="en-US" dirty="0"/>
              <a:t>select, insert, update, delete, references</a:t>
            </a:r>
          </a:p>
        </p:txBody>
      </p:sp>
      <p:sp>
        <p:nvSpPr>
          <p:cNvPr id="4" name="Slide Number Placeholder 3"/>
          <p:cNvSpPr>
            <a:spLocks noGrp="1"/>
          </p:cNvSpPr>
          <p:nvPr>
            <p:ph type="sldNum" sz="quarter" idx="11"/>
          </p:nvPr>
        </p:nvSpPr>
        <p:spPr/>
        <p:txBody>
          <a:bodyPr/>
          <a:lstStyle/>
          <a:p>
            <a:pPr>
              <a:defRPr/>
            </a:pPr>
            <a:fld id="{A89A1157-748B-C24F-9525-1F1C6D15AFA0}" type="slidenum">
              <a:rPr lang="en-US" smtClean="0"/>
              <a:pPr>
                <a:defRPr/>
              </a:pPr>
              <a:t>9</a:t>
            </a:fld>
            <a:endParaRPr lang="en-US"/>
          </a:p>
        </p:txBody>
      </p:sp>
    </p:spTree>
    <p:extLst>
      <p:ext uri="{BB962C8B-B14F-4D97-AF65-F5344CB8AC3E}">
        <p14:creationId xmlns:p14="http://schemas.microsoft.com/office/powerpoint/2010/main" val="205130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21187">
                                            <p:txEl>
                                              <p:pRg st="6" end="6"/>
                                            </p:txEl>
                                          </p:spTgt>
                                        </p:tgtEl>
                                        <p:attrNameLst>
                                          <p:attrName>style.visibility</p:attrName>
                                        </p:attrNameLst>
                                      </p:cBhvr>
                                      <p:to>
                                        <p:strVal val="visible"/>
                                      </p:to>
                                    </p:set>
                                    <p:animEffect transition="in" filter="randombar(horizontal)">
                                      <p:cBhvr>
                                        <p:cTn id="7" dur="500"/>
                                        <p:tgtEl>
                                          <p:spTgt spid="221187">
                                            <p:txEl>
                                              <p:pRg st="6" end="6"/>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21187">
                                            <p:txEl>
                                              <p:pRg st="7" end="7"/>
                                            </p:txEl>
                                          </p:spTgt>
                                        </p:tgtEl>
                                        <p:attrNameLst>
                                          <p:attrName>style.visibility</p:attrName>
                                        </p:attrNameLst>
                                      </p:cBhvr>
                                      <p:to>
                                        <p:strVal val="visible"/>
                                      </p:to>
                                    </p:set>
                                    <p:animEffect transition="in" filter="randombar(horizontal)">
                                      <p:cBhvr>
                                        <p:cTn id="10" dur="500"/>
                                        <p:tgtEl>
                                          <p:spTgt spid="22118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N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13868</TotalTime>
  <Words>10933</Words>
  <Application>Microsoft Office PowerPoint</Application>
  <PresentationFormat>On-screen Show (4:3)</PresentationFormat>
  <Paragraphs>1110</Paragraphs>
  <Slides>38</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38</vt:i4>
      </vt:variant>
    </vt:vector>
  </HeadingPairs>
  <TitlesOfParts>
    <vt:vector size="48" baseType="lpstr">
      <vt:lpstr>ＭＳ Ｐゴシック</vt:lpstr>
      <vt:lpstr>Arial</vt:lpstr>
      <vt:lpstr>Calibri</vt:lpstr>
      <vt:lpstr>Courier New</vt:lpstr>
      <vt:lpstr>Symbol</vt:lpstr>
      <vt:lpstr>Times New Roman</vt:lpstr>
      <vt:lpstr>Wingdings</vt:lpstr>
      <vt:lpstr>UNR</vt:lpstr>
      <vt:lpstr>Bitmap Image</vt:lpstr>
      <vt:lpstr>Document</vt:lpstr>
      <vt:lpstr>Lecture 5  Database Security</vt:lpstr>
      <vt:lpstr>Databases</vt:lpstr>
      <vt:lpstr>DBMS Architecture</vt:lpstr>
      <vt:lpstr>Relational Databases</vt:lpstr>
      <vt:lpstr>Relational Database Elements</vt:lpstr>
      <vt:lpstr>Relational Database Example</vt:lpstr>
      <vt:lpstr>Relational Database Example</vt:lpstr>
      <vt:lpstr>Structured Query Language (SQL)</vt:lpstr>
      <vt:lpstr>SQL Access Controls</vt:lpstr>
      <vt:lpstr>Role-Based Access Control (RBAC)</vt:lpstr>
      <vt:lpstr>Inferential Integrity</vt:lpstr>
      <vt:lpstr>Inferential Integrity</vt:lpstr>
      <vt:lpstr>Inferential Integrity</vt:lpstr>
      <vt:lpstr>Inferential Integrity</vt:lpstr>
      <vt:lpstr>Data Entry Controls</vt:lpstr>
      <vt:lpstr>Data Entry Controls</vt:lpstr>
      <vt:lpstr>Database Validation </vt:lpstr>
      <vt:lpstr>Database Validation(Check Digit) </vt:lpstr>
      <vt:lpstr>Database Validation(Check Digit) </vt:lpstr>
      <vt:lpstr>Database Validation(Check Digit) </vt:lpstr>
      <vt:lpstr>Database Validation(Check Digit) </vt:lpstr>
      <vt:lpstr>SQL Injection</vt:lpstr>
      <vt:lpstr>SQL Injection</vt:lpstr>
      <vt:lpstr>SQL Injection</vt:lpstr>
      <vt:lpstr>SQL Injection</vt:lpstr>
      <vt:lpstr>SQL Injection</vt:lpstr>
      <vt:lpstr>Inference</vt:lpstr>
      <vt:lpstr>Inference Example</vt:lpstr>
      <vt:lpstr>Statistical Databases (SDB)</vt:lpstr>
      <vt:lpstr>Statistical Database Security</vt:lpstr>
      <vt:lpstr>Some Queries of a Statistical Database</vt:lpstr>
      <vt:lpstr>Statistical Database Example</vt:lpstr>
      <vt:lpstr>Inference attack</vt:lpstr>
      <vt:lpstr>Protecting Against Inference </vt:lpstr>
      <vt:lpstr>Other Query Restrictions</vt:lpstr>
      <vt:lpstr>Perturbation</vt:lpstr>
      <vt:lpstr>Homework</vt:lpstr>
      <vt:lpstr>Homework</vt:lpstr>
    </vt:vector>
  </TitlesOfParts>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2 Lecture Overheads</dc:subject>
  <dc:creator>Dr Lawrie Brown;Mehmet Gunes</dc:creator>
  <cp:lastModifiedBy>Osama Mohammed Moustaf Hosam Elde</cp:lastModifiedBy>
  <cp:revision>266</cp:revision>
  <cp:lastPrinted>2015-10-20T05:35:45Z</cp:lastPrinted>
  <dcterms:created xsi:type="dcterms:W3CDTF">2011-10-15T19:00:50Z</dcterms:created>
  <dcterms:modified xsi:type="dcterms:W3CDTF">2017-11-22T17:08:14Z</dcterms:modified>
</cp:coreProperties>
</file>